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4"/>
  </p:notesMasterIdLst>
  <p:sldIdLst>
    <p:sldId id="259" r:id="rId5"/>
    <p:sldId id="280" r:id="rId6"/>
    <p:sldId id="267" r:id="rId7"/>
    <p:sldId id="275" r:id="rId8"/>
    <p:sldId id="256" r:id="rId9"/>
    <p:sldId id="277" r:id="rId10"/>
    <p:sldId id="278" r:id="rId11"/>
    <p:sldId id="279" r:id="rId12"/>
    <p:sldId id="274" r:id="rId13"/>
    <p:sldId id="265" r:id="rId14"/>
    <p:sldId id="269" r:id="rId15"/>
    <p:sldId id="272" r:id="rId16"/>
    <p:sldId id="261" r:id="rId17"/>
    <p:sldId id="268" r:id="rId18"/>
    <p:sldId id="281" r:id="rId19"/>
    <p:sldId id="282" r:id="rId20"/>
    <p:sldId id="283" r:id="rId21"/>
    <p:sldId id="284" r:id="rId22"/>
    <p:sldId id="26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7C15D-8531-4FDD-B7DA-2A18B7F6E9B8}" v="17" dt="2026-02-17T14:48:25.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3629" autoAdjust="0"/>
  </p:normalViewPr>
  <p:slideViewPr>
    <p:cSldViewPr snapToGrid="0" snapToObjects="1">
      <p:cViewPr>
        <p:scale>
          <a:sx n="78" d="100"/>
          <a:sy n="78" d="100"/>
        </p:scale>
        <p:origin x="2370" y="936"/>
      </p:cViewPr>
      <p:guideLst/>
    </p:cSldViewPr>
  </p:slideViewPr>
  <p:notesTextViewPr>
    <p:cViewPr>
      <p:scale>
        <a:sx n="1" d="1"/>
        <a:sy n="1" d="1"/>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20F62-74B6-B848-B11E-6EA8A519A688}" type="datetimeFigureOut">
              <a:rPr lang="en-US" smtClean="0"/>
              <a:t>4/13/2026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10B92-7100-6545-B0A2-7670778F8F6B}" type="slidenum">
              <a:rPr lang="en-US" smtClean="0"/>
              <a:t>‹#›</a:t>
            </a:fld>
            <a:endParaRPr lang="en-US"/>
          </a:p>
        </p:txBody>
      </p:sp>
    </p:spTree>
    <p:extLst>
      <p:ext uri="{BB962C8B-B14F-4D97-AF65-F5344CB8AC3E}">
        <p14:creationId xmlns:p14="http://schemas.microsoft.com/office/powerpoint/2010/main" val="65622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FFA2-0056-4E0F-BC89-2BE1F805B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AD939-8A15-67B4-7DFA-00333E5F5C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553071-F225-932C-50BA-E2F774030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5304E-A4C5-36E0-5220-EB48AC74F1B3}"/>
              </a:ext>
            </a:extLst>
          </p:cNvPr>
          <p:cNvSpPr>
            <a:spLocks noGrp="1"/>
          </p:cNvSpPr>
          <p:nvPr>
            <p:ph type="sldNum" sz="quarter" idx="10"/>
          </p:nvPr>
        </p:nvSpPr>
        <p:spPr/>
        <p:txBody>
          <a:bodyPr/>
          <a:lstStyle/>
          <a:p>
            <a:fld id="{FDD10B92-7100-6545-B0A2-7670778F8F6B}" type="slidenum">
              <a:rPr lang="en-US" smtClean="0"/>
              <a:t>2</a:t>
            </a:fld>
            <a:endParaRPr lang="en-US"/>
          </a:p>
        </p:txBody>
      </p:sp>
    </p:spTree>
    <p:extLst>
      <p:ext uri="{BB962C8B-B14F-4D97-AF65-F5344CB8AC3E}">
        <p14:creationId xmlns:p14="http://schemas.microsoft.com/office/powerpoint/2010/main" val="50669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10B92-7100-6545-B0A2-7670778F8F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55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E5A2-C529-4955-CA73-ACCA1A98C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645CD-6E00-7F3F-FDF7-19D5B38096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6693AC-3B76-6C04-5502-99E3C2D5ED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5D706B-99C9-7006-73AF-07F3735A6D91}"/>
              </a:ext>
            </a:extLst>
          </p:cNvPr>
          <p:cNvSpPr>
            <a:spLocks noGrp="1"/>
          </p:cNvSpPr>
          <p:nvPr>
            <p:ph type="sldNum" sz="quarter" idx="10"/>
          </p:nvPr>
        </p:nvSpPr>
        <p:spPr/>
        <p:txBody>
          <a:bodyPr/>
          <a:lstStyle/>
          <a:p>
            <a:fld id="{FDD10B92-7100-6545-B0A2-7670778F8F6B}" type="slidenum">
              <a:rPr lang="en-US" smtClean="0"/>
              <a:t>12</a:t>
            </a:fld>
            <a:endParaRPr lang="en-US"/>
          </a:p>
        </p:txBody>
      </p:sp>
    </p:spTree>
    <p:extLst>
      <p:ext uri="{BB962C8B-B14F-4D97-AF65-F5344CB8AC3E}">
        <p14:creationId xmlns:p14="http://schemas.microsoft.com/office/powerpoint/2010/main" val="74865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10B92-7100-6545-B0A2-7670778F8F6B}" type="slidenum">
              <a:rPr lang="en-US" smtClean="0"/>
              <a:t>13</a:t>
            </a:fld>
            <a:endParaRPr lang="en-US"/>
          </a:p>
        </p:txBody>
      </p:sp>
    </p:spTree>
    <p:extLst>
      <p:ext uri="{BB962C8B-B14F-4D97-AF65-F5344CB8AC3E}">
        <p14:creationId xmlns:p14="http://schemas.microsoft.com/office/powerpoint/2010/main" val="1562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58ED-16C8-4142-EE84-A93626CFD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49812-18C2-4A73-79CF-341252FBF1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5F80FA7-DD08-A05B-AFC1-3E4F0493ED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EB16A1-1E77-228B-C432-FB7FFBFE2DC8}"/>
              </a:ext>
            </a:extLst>
          </p:cNvPr>
          <p:cNvSpPr>
            <a:spLocks noGrp="1"/>
          </p:cNvSpPr>
          <p:nvPr>
            <p:ph type="sldNum" sz="quarter" idx="10"/>
          </p:nvPr>
        </p:nvSpPr>
        <p:spPr/>
        <p:txBody>
          <a:bodyPr/>
          <a:lstStyle/>
          <a:p>
            <a:fld id="{FDD10B92-7100-6545-B0A2-7670778F8F6B}" type="slidenum">
              <a:rPr lang="en-US" smtClean="0"/>
              <a:t>14</a:t>
            </a:fld>
            <a:endParaRPr lang="en-US"/>
          </a:p>
        </p:txBody>
      </p:sp>
    </p:spTree>
    <p:extLst>
      <p:ext uri="{BB962C8B-B14F-4D97-AF65-F5344CB8AC3E}">
        <p14:creationId xmlns:p14="http://schemas.microsoft.com/office/powerpoint/2010/main" val="1411718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E447-8AB1-BDE1-4216-8663EB007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BFB56-3B1D-0766-92E9-339574BEF4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E8F355-AA2E-ED7D-7F89-8235A49607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F0E573-F688-3169-70E0-61676D515685}"/>
              </a:ext>
            </a:extLst>
          </p:cNvPr>
          <p:cNvSpPr>
            <a:spLocks noGrp="1"/>
          </p:cNvSpPr>
          <p:nvPr>
            <p:ph type="sldNum" sz="quarter" idx="10"/>
          </p:nvPr>
        </p:nvSpPr>
        <p:spPr/>
        <p:txBody>
          <a:bodyPr/>
          <a:lstStyle/>
          <a:p>
            <a:fld id="{FDD10B92-7100-6545-B0A2-7670778F8F6B}" type="slidenum">
              <a:rPr lang="en-US" smtClean="0"/>
              <a:t>15</a:t>
            </a:fld>
            <a:endParaRPr lang="en-US"/>
          </a:p>
        </p:txBody>
      </p:sp>
    </p:spTree>
    <p:extLst>
      <p:ext uri="{BB962C8B-B14F-4D97-AF65-F5344CB8AC3E}">
        <p14:creationId xmlns:p14="http://schemas.microsoft.com/office/powerpoint/2010/main" val="76160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6AEB-9B58-DDCB-5212-EB9C7D31F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908C8-7F93-CD60-7B04-4F29C39EFF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40D90E-DBC5-B1AF-6F32-9A15E4FC8F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7A0BE7-4C58-1795-F8D6-E0B90A42815E}"/>
              </a:ext>
            </a:extLst>
          </p:cNvPr>
          <p:cNvSpPr>
            <a:spLocks noGrp="1"/>
          </p:cNvSpPr>
          <p:nvPr>
            <p:ph type="sldNum" sz="quarter" idx="10"/>
          </p:nvPr>
        </p:nvSpPr>
        <p:spPr/>
        <p:txBody>
          <a:bodyPr/>
          <a:lstStyle/>
          <a:p>
            <a:fld id="{FDD10B92-7100-6545-B0A2-7670778F8F6B}" type="slidenum">
              <a:rPr lang="en-US" smtClean="0"/>
              <a:t>16</a:t>
            </a:fld>
            <a:endParaRPr lang="en-US"/>
          </a:p>
        </p:txBody>
      </p:sp>
    </p:spTree>
    <p:extLst>
      <p:ext uri="{BB962C8B-B14F-4D97-AF65-F5344CB8AC3E}">
        <p14:creationId xmlns:p14="http://schemas.microsoft.com/office/powerpoint/2010/main" val="861851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5BBE0-DA96-0726-AF68-F83AE5820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86446-6F25-B3C2-3748-AE2B0726E1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EF433D-5185-1F34-5C8A-D87890622B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2855F6-2BC1-5F79-900B-DD742BB1C34B}"/>
              </a:ext>
            </a:extLst>
          </p:cNvPr>
          <p:cNvSpPr>
            <a:spLocks noGrp="1"/>
          </p:cNvSpPr>
          <p:nvPr>
            <p:ph type="sldNum" sz="quarter" idx="10"/>
          </p:nvPr>
        </p:nvSpPr>
        <p:spPr/>
        <p:txBody>
          <a:bodyPr/>
          <a:lstStyle/>
          <a:p>
            <a:fld id="{FDD10B92-7100-6545-B0A2-7670778F8F6B}" type="slidenum">
              <a:rPr lang="en-US" smtClean="0"/>
              <a:t>17</a:t>
            </a:fld>
            <a:endParaRPr lang="en-US"/>
          </a:p>
        </p:txBody>
      </p:sp>
    </p:spTree>
    <p:extLst>
      <p:ext uri="{BB962C8B-B14F-4D97-AF65-F5344CB8AC3E}">
        <p14:creationId xmlns:p14="http://schemas.microsoft.com/office/powerpoint/2010/main" val="369850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F7835-9CB2-5B0F-4DE8-0A65B38A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68D7-C571-20B3-BF50-9E0F0A427F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3913C0-A245-0F60-DDAC-6474842085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4A4136-E693-DD7D-D83E-44CD80261A9B}"/>
              </a:ext>
            </a:extLst>
          </p:cNvPr>
          <p:cNvSpPr>
            <a:spLocks noGrp="1"/>
          </p:cNvSpPr>
          <p:nvPr>
            <p:ph type="sldNum" sz="quarter" idx="10"/>
          </p:nvPr>
        </p:nvSpPr>
        <p:spPr/>
        <p:txBody>
          <a:bodyPr/>
          <a:lstStyle/>
          <a:p>
            <a:fld id="{FDD10B92-7100-6545-B0A2-7670778F8F6B}" type="slidenum">
              <a:rPr lang="en-US" smtClean="0"/>
              <a:t>18</a:t>
            </a:fld>
            <a:endParaRPr lang="en-US"/>
          </a:p>
        </p:txBody>
      </p:sp>
    </p:spTree>
    <p:extLst>
      <p:ext uri="{BB962C8B-B14F-4D97-AF65-F5344CB8AC3E}">
        <p14:creationId xmlns:p14="http://schemas.microsoft.com/office/powerpoint/2010/main" val="449339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10B92-7100-6545-B0A2-7670778F8F6B}" type="slidenum">
              <a:rPr lang="en-US" smtClean="0"/>
              <a:t>19</a:t>
            </a:fld>
            <a:endParaRPr lang="en-US"/>
          </a:p>
        </p:txBody>
      </p:sp>
    </p:spTree>
    <p:extLst>
      <p:ext uri="{BB962C8B-B14F-4D97-AF65-F5344CB8AC3E}">
        <p14:creationId xmlns:p14="http://schemas.microsoft.com/office/powerpoint/2010/main" val="2830462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10B92-7100-6545-B0A2-7670778F8F6B}" type="slidenum">
              <a:rPr lang="en-US" smtClean="0"/>
              <a:t>3</a:t>
            </a:fld>
            <a:endParaRPr lang="en-US"/>
          </a:p>
        </p:txBody>
      </p:sp>
    </p:spTree>
    <p:extLst>
      <p:ext uri="{BB962C8B-B14F-4D97-AF65-F5344CB8AC3E}">
        <p14:creationId xmlns:p14="http://schemas.microsoft.com/office/powerpoint/2010/main" val="258323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70CA5-B134-7E84-F5EA-2BF423321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6AB0A-547A-731B-B5BC-BB7974BE53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841BB9-D244-6187-D18D-9648972E63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76427D-20C7-13FF-8B83-AD03A90A0120}"/>
              </a:ext>
            </a:extLst>
          </p:cNvPr>
          <p:cNvSpPr>
            <a:spLocks noGrp="1"/>
          </p:cNvSpPr>
          <p:nvPr>
            <p:ph type="sldNum" sz="quarter" idx="10"/>
          </p:nvPr>
        </p:nvSpPr>
        <p:spPr/>
        <p:txBody>
          <a:bodyPr/>
          <a:lstStyle/>
          <a:p>
            <a:fld id="{FDD10B92-7100-6545-B0A2-7670778F8F6B}" type="slidenum">
              <a:rPr lang="en-US" smtClean="0"/>
              <a:t>4</a:t>
            </a:fld>
            <a:endParaRPr lang="en-US"/>
          </a:p>
        </p:txBody>
      </p:sp>
    </p:spTree>
    <p:extLst>
      <p:ext uri="{BB962C8B-B14F-4D97-AF65-F5344CB8AC3E}">
        <p14:creationId xmlns:p14="http://schemas.microsoft.com/office/powerpoint/2010/main" val="287181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3d350608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 name="Google Shape;52;g343d35060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93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6E58-8AC2-F8F0-6234-00D926AC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5782F-1357-97EB-71C9-C0873E732D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672C2C-C080-70E2-C066-62AA588FBF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6662FC-0FBB-209F-59F4-5D44AE0BC436}"/>
              </a:ext>
            </a:extLst>
          </p:cNvPr>
          <p:cNvSpPr>
            <a:spLocks noGrp="1"/>
          </p:cNvSpPr>
          <p:nvPr>
            <p:ph type="sldNum" sz="quarter" idx="10"/>
          </p:nvPr>
        </p:nvSpPr>
        <p:spPr/>
        <p:txBody>
          <a:bodyPr/>
          <a:lstStyle/>
          <a:p>
            <a:fld id="{FDD10B92-7100-6545-B0A2-7670778F8F6B}" type="slidenum">
              <a:rPr lang="en-US" smtClean="0"/>
              <a:t>6</a:t>
            </a:fld>
            <a:endParaRPr lang="en-US"/>
          </a:p>
        </p:txBody>
      </p:sp>
    </p:spTree>
    <p:extLst>
      <p:ext uri="{BB962C8B-B14F-4D97-AF65-F5344CB8AC3E}">
        <p14:creationId xmlns:p14="http://schemas.microsoft.com/office/powerpoint/2010/main" val="358399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92B0-4205-4A33-219E-9FDBED04B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3840C-F8A2-884E-0843-967D49E72C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F2B462-90EC-3908-04AA-EB471939AD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FB20CD-551A-372D-7FFC-BFC6BA7503CD}"/>
              </a:ext>
            </a:extLst>
          </p:cNvPr>
          <p:cNvSpPr>
            <a:spLocks noGrp="1"/>
          </p:cNvSpPr>
          <p:nvPr>
            <p:ph type="sldNum" sz="quarter" idx="10"/>
          </p:nvPr>
        </p:nvSpPr>
        <p:spPr/>
        <p:txBody>
          <a:bodyPr/>
          <a:lstStyle/>
          <a:p>
            <a:fld id="{FDD10B92-7100-6545-B0A2-7670778F8F6B}" type="slidenum">
              <a:rPr lang="en-US" smtClean="0"/>
              <a:t>7</a:t>
            </a:fld>
            <a:endParaRPr lang="en-US"/>
          </a:p>
        </p:txBody>
      </p:sp>
    </p:spTree>
    <p:extLst>
      <p:ext uri="{BB962C8B-B14F-4D97-AF65-F5344CB8AC3E}">
        <p14:creationId xmlns:p14="http://schemas.microsoft.com/office/powerpoint/2010/main" val="230324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44CE-2DC2-61A2-D70F-8A0651AB7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546DF-0A22-BF95-0E87-5AB2C55CC8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3040CC-FC29-88FE-5BFF-64E1D3D904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124A28-DC96-39A8-6D5F-CDB4066DA45E}"/>
              </a:ext>
            </a:extLst>
          </p:cNvPr>
          <p:cNvSpPr>
            <a:spLocks noGrp="1"/>
          </p:cNvSpPr>
          <p:nvPr>
            <p:ph type="sldNum" sz="quarter" idx="10"/>
          </p:nvPr>
        </p:nvSpPr>
        <p:spPr/>
        <p:txBody>
          <a:bodyPr/>
          <a:lstStyle/>
          <a:p>
            <a:fld id="{FDD10B92-7100-6545-B0A2-7670778F8F6B}" type="slidenum">
              <a:rPr lang="en-US" smtClean="0"/>
              <a:t>8</a:t>
            </a:fld>
            <a:endParaRPr lang="en-US"/>
          </a:p>
        </p:txBody>
      </p:sp>
    </p:spTree>
    <p:extLst>
      <p:ext uri="{BB962C8B-B14F-4D97-AF65-F5344CB8AC3E}">
        <p14:creationId xmlns:p14="http://schemas.microsoft.com/office/powerpoint/2010/main" val="361023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8CB4-1838-6341-D2A5-73A87944C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3295D-8F22-8D72-9C15-B44E38423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1F2C1E-39CD-4FAC-1917-B29B22BD34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DA852-CFA0-344E-4783-0CC241EB23D5}"/>
              </a:ext>
            </a:extLst>
          </p:cNvPr>
          <p:cNvSpPr>
            <a:spLocks noGrp="1"/>
          </p:cNvSpPr>
          <p:nvPr>
            <p:ph type="sldNum" sz="quarter" idx="10"/>
          </p:nvPr>
        </p:nvSpPr>
        <p:spPr/>
        <p:txBody>
          <a:bodyPr/>
          <a:lstStyle/>
          <a:p>
            <a:fld id="{FDD10B92-7100-6545-B0A2-7670778F8F6B}" type="slidenum">
              <a:rPr lang="en-US" smtClean="0"/>
              <a:t>9</a:t>
            </a:fld>
            <a:endParaRPr lang="en-US"/>
          </a:p>
        </p:txBody>
      </p:sp>
    </p:spTree>
    <p:extLst>
      <p:ext uri="{BB962C8B-B14F-4D97-AF65-F5344CB8AC3E}">
        <p14:creationId xmlns:p14="http://schemas.microsoft.com/office/powerpoint/2010/main" val="8499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10B92-7100-6545-B0A2-7670778F8F6B}" type="slidenum">
              <a:rPr lang="en-US" smtClean="0"/>
              <a:t>10</a:t>
            </a:fld>
            <a:endParaRPr lang="en-US"/>
          </a:p>
        </p:txBody>
      </p:sp>
    </p:spTree>
    <p:extLst>
      <p:ext uri="{BB962C8B-B14F-4D97-AF65-F5344CB8AC3E}">
        <p14:creationId xmlns:p14="http://schemas.microsoft.com/office/powerpoint/2010/main" val="2760447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4620128"/>
            <a:ext cx="9144000" cy="154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31744" y="4780179"/>
            <a:ext cx="5571624" cy="324520"/>
          </a:xfrm>
        </p:spPr>
        <p:txBody>
          <a:bodyPr anchor="t" anchorCtr="0">
            <a:noAutofit/>
          </a:bodyPr>
          <a:lstStyle>
            <a:lvl1pPr>
              <a:defRPr sz="1800" b="1" i="0" cap="all" baseline="0">
                <a:solidFill>
                  <a:srgbClr val="005DAC"/>
                </a:solidFill>
              </a:defRPr>
            </a:lvl1pPr>
          </a:lstStyle>
          <a:p>
            <a:r>
              <a:rPr lang="en-US" dirty="0" err="1"/>
              <a:t>powerpoint</a:t>
            </a:r>
            <a:r>
              <a:rPr lang="en-US" dirty="0"/>
              <a:t> title</a:t>
            </a:r>
          </a:p>
        </p:txBody>
      </p:sp>
      <p:sp>
        <p:nvSpPr>
          <p:cNvPr id="15" name="Text Placeholder 14"/>
          <p:cNvSpPr>
            <a:spLocks noGrp="1"/>
          </p:cNvSpPr>
          <p:nvPr>
            <p:ph type="body" sz="quarter" idx="10" hasCustomPrompt="1"/>
          </p:nvPr>
        </p:nvSpPr>
        <p:spPr>
          <a:xfrm>
            <a:off x="3332530" y="5075824"/>
            <a:ext cx="5570838" cy="322488"/>
          </a:xfrm>
        </p:spPr>
        <p:txBody>
          <a:bodyPr anchor="t" anchorCtr="0">
            <a:noAutofit/>
          </a:bodyPr>
          <a:lstStyle>
            <a:lvl1pPr marL="0" indent="0">
              <a:lnSpc>
                <a:spcPct val="100000"/>
              </a:lnSpc>
              <a:spcBef>
                <a:spcPts val="0"/>
              </a:spcBef>
              <a:buFontTx/>
              <a:buNone/>
              <a:defRPr sz="1400" baseline="0">
                <a:solidFill>
                  <a:srgbClr val="005DAC"/>
                </a:solidFill>
              </a:defRPr>
            </a:lvl1pPr>
          </a:lstStyle>
          <a:p>
            <a:pPr lvl="0"/>
            <a:r>
              <a:rPr lang="en-US" dirty="0"/>
              <a:t>Presenter Name</a:t>
            </a:r>
          </a:p>
        </p:txBody>
      </p:sp>
      <p:sp>
        <p:nvSpPr>
          <p:cNvPr id="17" name="Text Placeholder 14"/>
          <p:cNvSpPr>
            <a:spLocks noGrp="1"/>
          </p:cNvSpPr>
          <p:nvPr>
            <p:ph type="body" sz="quarter" idx="11" hasCustomPrompt="1"/>
          </p:nvPr>
        </p:nvSpPr>
        <p:spPr>
          <a:xfrm>
            <a:off x="3331744" y="5369437"/>
            <a:ext cx="5571624" cy="295645"/>
          </a:xfrm>
        </p:spPr>
        <p:txBody>
          <a:bodyPr>
            <a:noAutofit/>
          </a:bodyPr>
          <a:lstStyle>
            <a:lvl1pPr marL="0" indent="0">
              <a:lnSpc>
                <a:spcPct val="100000"/>
              </a:lnSpc>
              <a:spcBef>
                <a:spcPts val="0"/>
              </a:spcBef>
              <a:buFontTx/>
              <a:buNone/>
              <a:defRPr sz="1400" i="1" baseline="0">
                <a:solidFill>
                  <a:srgbClr val="005DAC"/>
                </a:solidFill>
              </a:defRPr>
            </a:lvl1pPr>
          </a:lstStyle>
          <a:p>
            <a:pPr lvl="0"/>
            <a:r>
              <a:rPr lang="en-US" dirty="0"/>
              <a:t>Presenter Title</a:t>
            </a:r>
          </a:p>
        </p:txBody>
      </p:sp>
      <p:sp>
        <p:nvSpPr>
          <p:cNvPr id="10" name="Text Placeholder 14"/>
          <p:cNvSpPr>
            <a:spLocks noGrp="1"/>
          </p:cNvSpPr>
          <p:nvPr>
            <p:ph type="body" sz="quarter" idx="12" hasCustomPrompt="1"/>
          </p:nvPr>
        </p:nvSpPr>
        <p:spPr>
          <a:xfrm>
            <a:off x="3331744" y="5653867"/>
            <a:ext cx="5571624" cy="313797"/>
          </a:xfrm>
        </p:spPr>
        <p:txBody>
          <a:bodyPr>
            <a:noAutofit/>
          </a:bodyPr>
          <a:lstStyle>
            <a:lvl1pPr marL="0" indent="0">
              <a:lnSpc>
                <a:spcPct val="100000"/>
              </a:lnSpc>
              <a:spcBef>
                <a:spcPts val="0"/>
              </a:spcBef>
              <a:buFontTx/>
              <a:buNone/>
              <a:defRPr sz="1400" baseline="0">
                <a:solidFill>
                  <a:srgbClr val="005DAC"/>
                </a:solidFill>
              </a:defRPr>
            </a:lvl1pPr>
          </a:lstStyle>
          <a:p>
            <a:pPr lvl="0"/>
            <a:r>
              <a:rPr lang="en-US" dirty="0"/>
              <a:t>Additional Information</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191" y="4912181"/>
            <a:ext cx="2516040" cy="976168"/>
          </a:xfrm>
          <a:prstGeom prst="rect">
            <a:avLst/>
          </a:prstGeom>
        </p:spPr>
      </p:pic>
    </p:spTree>
    <p:extLst>
      <p:ext uri="{BB962C8B-B14F-4D97-AF65-F5344CB8AC3E}">
        <p14:creationId xmlns:p14="http://schemas.microsoft.com/office/powerpoint/2010/main" val="117606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6F0E5-E880-F94F-8A93-DE93CCDBBA94}" type="datetime1">
              <a:rPr lang="en-US" smtClean="0"/>
              <a:t>4/13/2026</a:t>
            </a:fld>
            <a:endParaRPr lang="en-US"/>
          </a:p>
        </p:txBody>
      </p:sp>
      <p:sp>
        <p:nvSpPr>
          <p:cNvPr id="3" name="Footer Placeholder 2"/>
          <p:cNvSpPr>
            <a:spLocks noGrp="1"/>
          </p:cNvSpPr>
          <p:nvPr>
            <p:ph type="ftr" sz="quarter" idx="11"/>
          </p:nvPr>
        </p:nvSpPr>
        <p:spPr/>
        <p:txBody>
          <a:bodyPr/>
          <a:lstStyle/>
          <a:p>
            <a:r>
              <a:rPr lang="en-US" dirty="0" err="1"/>
              <a:t>Powerpoint</a:t>
            </a:r>
            <a:r>
              <a:rPr lang="en-US" dirty="0"/>
              <a:t> Title</a:t>
            </a:r>
          </a:p>
        </p:txBody>
      </p:sp>
      <p:sp>
        <p:nvSpPr>
          <p:cNvPr id="4" name="Slide Number Placeholder 3"/>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33050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marL="228600" indent="-228600">
              <a:buClr>
                <a:srgbClr val="34B3E3"/>
              </a:buClr>
              <a:buFont typeface="Wingdings" charset="2"/>
              <a:buChar cha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413A3E-35F2-0A4E-B054-29BDB231FD99}" type="datetime1">
              <a:rPr lang="en-US" smtClean="0"/>
              <a:t>4/13/2026</a:t>
            </a:fld>
            <a:endParaRPr lang="en-US"/>
          </a:p>
        </p:txBody>
      </p:sp>
      <p:sp>
        <p:nvSpPr>
          <p:cNvPr id="6" name="Footer Placeholder 5"/>
          <p:cNvSpPr>
            <a:spLocks noGrp="1"/>
          </p:cNvSpPr>
          <p:nvPr>
            <p:ph type="ftr" sz="quarter" idx="11"/>
          </p:nvPr>
        </p:nvSpPr>
        <p:spPr/>
        <p:txBody>
          <a:bodyPr/>
          <a:lstStyle/>
          <a:p>
            <a:r>
              <a:rPr lang="en-US" dirty="0" err="1"/>
              <a:t>Powerpoint</a:t>
            </a:r>
            <a:r>
              <a:rPr lang="en-US" dirty="0"/>
              <a:t> Title</a:t>
            </a:r>
          </a:p>
        </p:txBody>
      </p:sp>
      <p:sp>
        <p:nvSpPr>
          <p:cNvPr id="7" name="Slide Number Placeholder 6"/>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325679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1D6355-C5FE-D44D-BF40-9E6808733F47}" type="datetime1">
              <a:rPr lang="en-US" smtClean="0"/>
              <a:t>4/13/2026</a:t>
            </a:fld>
            <a:endParaRPr lang="en-US"/>
          </a:p>
        </p:txBody>
      </p:sp>
      <p:sp>
        <p:nvSpPr>
          <p:cNvPr id="6" name="Footer Placeholder 5"/>
          <p:cNvSpPr>
            <a:spLocks noGrp="1"/>
          </p:cNvSpPr>
          <p:nvPr>
            <p:ph type="ftr" sz="quarter" idx="11"/>
          </p:nvPr>
        </p:nvSpPr>
        <p:spPr/>
        <p:txBody>
          <a:bodyPr/>
          <a:lstStyle/>
          <a:p>
            <a:r>
              <a:rPr lang="en-US" dirty="0" err="1"/>
              <a:t>Powerpoint</a:t>
            </a:r>
            <a:r>
              <a:rPr lang="en-US" dirty="0"/>
              <a:t> Title</a:t>
            </a:r>
          </a:p>
        </p:txBody>
      </p:sp>
      <p:sp>
        <p:nvSpPr>
          <p:cNvPr id="7" name="Slide Number Placeholder 6"/>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55579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A2094FB-FCA7-0849-AF85-6CDAA3E19663}" type="datetime1">
              <a:rPr lang="en-US" smtClean="0"/>
              <a:t>4/13/2026</a:t>
            </a:fld>
            <a:endParaRPr lang="en-US"/>
          </a:p>
        </p:txBody>
      </p:sp>
      <p:sp>
        <p:nvSpPr>
          <p:cNvPr id="5" name="Footer Placeholder 4"/>
          <p:cNvSpPr>
            <a:spLocks noGrp="1"/>
          </p:cNvSpPr>
          <p:nvPr>
            <p:ph type="ftr" sz="quarter" idx="11"/>
          </p:nvPr>
        </p:nvSpPr>
        <p:spPr/>
        <p:txBody>
          <a:bodyPr/>
          <a:lstStyle/>
          <a:p>
            <a:r>
              <a:rPr lang="en-US" dirty="0" err="1"/>
              <a:t>Powerpoint</a:t>
            </a:r>
            <a:r>
              <a:rPr lang="en-US" dirty="0"/>
              <a:t> Title</a:t>
            </a:r>
          </a:p>
        </p:txBody>
      </p:sp>
      <p:sp>
        <p:nvSpPr>
          <p:cNvPr id="6" name="Slide Number Placeholder 5"/>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861024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868C3AB-3FC4-0547-9C35-36C6B0790894}" type="datetime1">
              <a:rPr lang="en-US" smtClean="0"/>
              <a:t>4/13/2026</a:t>
            </a:fld>
            <a:endParaRPr lang="en-US"/>
          </a:p>
        </p:txBody>
      </p:sp>
      <p:sp>
        <p:nvSpPr>
          <p:cNvPr id="5" name="Footer Placeholder 4"/>
          <p:cNvSpPr>
            <a:spLocks noGrp="1"/>
          </p:cNvSpPr>
          <p:nvPr>
            <p:ph type="ftr" sz="quarter" idx="11"/>
          </p:nvPr>
        </p:nvSpPr>
        <p:spPr/>
        <p:txBody>
          <a:bodyPr/>
          <a:lstStyle/>
          <a:p>
            <a:r>
              <a:rPr lang="en-US" dirty="0" err="1"/>
              <a:t>Powerpoint</a:t>
            </a:r>
            <a:r>
              <a:rPr lang="en-US" dirty="0"/>
              <a:t> Title</a:t>
            </a:r>
          </a:p>
        </p:txBody>
      </p:sp>
      <p:sp>
        <p:nvSpPr>
          <p:cNvPr id="6" name="Slide Number Placeholder 5"/>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45789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5319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4620128"/>
            <a:ext cx="9144000" cy="1549666"/>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331744" y="4780179"/>
            <a:ext cx="5571624" cy="324520"/>
          </a:xfrm>
        </p:spPr>
        <p:txBody>
          <a:bodyPr anchor="t" anchorCtr="0">
            <a:noAutofit/>
          </a:bodyPr>
          <a:lstStyle>
            <a:lvl1pPr>
              <a:defRPr sz="1800" b="1" i="0" cap="all" baseline="0">
                <a:solidFill>
                  <a:schemeClr val="bg1"/>
                </a:solidFill>
              </a:defRPr>
            </a:lvl1pPr>
          </a:lstStyle>
          <a:p>
            <a:r>
              <a:rPr lang="en-US" dirty="0" err="1"/>
              <a:t>powerpoint</a:t>
            </a:r>
            <a:r>
              <a:rPr lang="en-US" dirty="0"/>
              <a:t> title</a:t>
            </a:r>
          </a:p>
        </p:txBody>
      </p:sp>
      <p:sp>
        <p:nvSpPr>
          <p:cNvPr id="15" name="Text Placeholder 14"/>
          <p:cNvSpPr>
            <a:spLocks noGrp="1"/>
          </p:cNvSpPr>
          <p:nvPr>
            <p:ph type="body" sz="quarter" idx="10" hasCustomPrompt="1"/>
          </p:nvPr>
        </p:nvSpPr>
        <p:spPr>
          <a:xfrm>
            <a:off x="3332530" y="5075824"/>
            <a:ext cx="5570838" cy="322488"/>
          </a:xfrm>
        </p:spPr>
        <p:txBody>
          <a:bodyPr anchor="t" anchorCtr="0">
            <a:noAutofit/>
          </a:bodyPr>
          <a:lstStyle>
            <a:lvl1pPr marL="0" indent="0">
              <a:lnSpc>
                <a:spcPct val="100000"/>
              </a:lnSpc>
              <a:spcBef>
                <a:spcPts val="0"/>
              </a:spcBef>
              <a:buFontTx/>
              <a:buNone/>
              <a:defRPr sz="1400" baseline="0">
                <a:solidFill>
                  <a:schemeClr val="bg1"/>
                </a:solidFill>
              </a:defRPr>
            </a:lvl1pPr>
          </a:lstStyle>
          <a:p>
            <a:pPr lvl="0"/>
            <a:r>
              <a:rPr lang="en-US" dirty="0"/>
              <a:t>Presenter Name</a:t>
            </a:r>
          </a:p>
        </p:txBody>
      </p:sp>
      <p:sp>
        <p:nvSpPr>
          <p:cNvPr id="17" name="Text Placeholder 14"/>
          <p:cNvSpPr>
            <a:spLocks noGrp="1"/>
          </p:cNvSpPr>
          <p:nvPr>
            <p:ph type="body" sz="quarter" idx="11" hasCustomPrompt="1"/>
          </p:nvPr>
        </p:nvSpPr>
        <p:spPr>
          <a:xfrm>
            <a:off x="3331744" y="5369437"/>
            <a:ext cx="5571624" cy="295645"/>
          </a:xfrm>
        </p:spPr>
        <p:txBody>
          <a:bodyPr>
            <a:noAutofit/>
          </a:bodyPr>
          <a:lstStyle>
            <a:lvl1pPr marL="0" indent="0">
              <a:lnSpc>
                <a:spcPct val="100000"/>
              </a:lnSpc>
              <a:spcBef>
                <a:spcPts val="0"/>
              </a:spcBef>
              <a:buFontTx/>
              <a:buNone/>
              <a:defRPr sz="1400" i="1" baseline="0">
                <a:solidFill>
                  <a:schemeClr val="bg1"/>
                </a:solidFill>
              </a:defRPr>
            </a:lvl1pPr>
          </a:lstStyle>
          <a:p>
            <a:pPr lvl="0"/>
            <a:r>
              <a:rPr lang="en-US" dirty="0"/>
              <a:t>Presenter Title</a:t>
            </a:r>
          </a:p>
        </p:txBody>
      </p:sp>
      <p:sp>
        <p:nvSpPr>
          <p:cNvPr id="10" name="Text Placeholder 14"/>
          <p:cNvSpPr>
            <a:spLocks noGrp="1"/>
          </p:cNvSpPr>
          <p:nvPr>
            <p:ph type="body" sz="quarter" idx="12" hasCustomPrompt="1"/>
          </p:nvPr>
        </p:nvSpPr>
        <p:spPr>
          <a:xfrm>
            <a:off x="3331744" y="5653867"/>
            <a:ext cx="5571624" cy="313797"/>
          </a:xfrm>
        </p:spPr>
        <p:txBody>
          <a:bodyPr>
            <a:noAutofit/>
          </a:bodyPr>
          <a:lstStyle>
            <a:lvl1pPr marL="0" indent="0">
              <a:lnSpc>
                <a:spcPct val="100000"/>
              </a:lnSpc>
              <a:spcBef>
                <a:spcPts val="0"/>
              </a:spcBef>
              <a:buFontTx/>
              <a:buNone/>
              <a:defRPr sz="1400" baseline="0">
                <a:solidFill>
                  <a:schemeClr val="bg1"/>
                </a:solidFill>
              </a:defRPr>
            </a:lvl1pPr>
          </a:lstStyle>
          <a:p>
            <a:pPr lvl="0"/>
            <a:r>
              <a:rPr lang="en-US" dirty="0"/>
              <a:t>Additional Information</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90" y="4905385"/>
            <a:ext cx="2547257" cy="9882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9144000" cy="6858000"/>
          </a:xfrm>
          <a:solidFill>
            <a:schemeClr val="bg1"/>
          </a:solidFill>
        </p:spPr>
        <p:txBody>
          <a:bodyPr/>
          <a:lstStyle/>
          <a:p>
            <a:endParaRPr lang="en-US"/>
          </a:p>
        </p:txBody>
      </p:sp>
      <p:pic>
        <p:nvPicPr>
          <p:cNvPr id="11" name="Picture 10"/>
          <p:cNvPicPr>
            <a:picLocks noChangeAspect="1"/>
          </p:cNvPicPr>
          <p:nvPr userDrawn="1"/>
        </p:nvPicPr>
        <p:blipFill>
          <a:blip r:embed="rId2"/>
          <a:stretch>
            <a:fillRect/>
          </a:stretch>
        </p:blipFill>
        <p:spPr>
          <a:xfrm>
            <a:off x="7311258" y="4907306"/>
            <a:ext cx="1435100" cy="558800"/>
          </a:xfrm>
          <a:prstGeom prst="rect">
            <a:avLst/>
          </a:prstGeom>
        </p:spPr>
      </p:pic>
      <p:sp>
        <p:nvSpPr>
          <p:cNvPr id="9" name="Rectangle 8"/>
          <p:cNvSpPr/>
          <p:nvPr userDrawn="1"/>
        </p:nvSpPr>
        <p:spPr>
          <a:xfrm>
            <a:off x="0" y="4620128"/>
            <a:ext cx="9144000" cy="1549666"/>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3331744" y="4780179"/>
            <a:ext cx="5571624" cy="324520"/>
          </a:xfrm>
        </p:spPr>
        <p:txBody>
          <a:bodyPr anchor="t" anchorCtr="0">
            <a:noAutofit/>
          </a:bodyPr>
          <a:lstStyle>
            <a:lvl1pPr>
              <a:defRPr sz="1800" b="1" i="0" cap="all" baseline="0">
                <a:solidFill>
                  <a:schemeClr val="bg1"/>
                </a:solidFill>
              </a:defRPr>
            </a:lvl1pPr>
          </a:lstStyle>
          <a:p>
            <a:r>
              <a:rPr lang="en-US" dirty="0" err="1"/>
              <a:t>powerpoint</a:t>
            </a:r>
            <a:r>
              <a:rPr lang="en-US" dirty="0"/>
              <a:t> title</a:t>
            </a:r>
          </a:p>
        </p:txBody>
      </p:sp>
      <p:sp>
        <p:nvSpPr>
          <p:cNvPr id="13" name="Text Placeholder 14"/>
          <p:cNvSpPr>
            <a:spLocks noGrp="1"/>
          </p:cNvSpPr>
          <p:nvPr>
            <p:ph type="body" sz="quarter" idx="10" hasCustomPrompt="1"/>
          </p:nvPr>
        </p:nvSpPr>
        <p:spPr>
          <a:xfrm>
            <a:off x="3332530" y="5075824"/>
            <a:ext cx="5570838" cy="322488"/>
          </a:xfrm>
        </p:spPr>
        <p:txBody>
          <a:bodyPr anchor="t" anchorCtr="0">
            <a:noAutofit/>
          </a:bodyPr>
          <a:lstStyle>
            <a:lvl1pPr marL="0" indent="0">
              <a:lnSpc>
                <a:spcPct val="100000"/>
              </a:lnSpc>
              <a:spcBef>
                <a:spcPts val="0"/>
              </a:spcBef>
              <a:buFontTx/>
              <a:buNone/>
              <a:defRPr sz="1400" baseline="0">
                <a:solidFill>
                  <a:schemeClr val="bg1"/>
                </a:solidFill>
              </a:defRPr>
            </a:lvl1pPr>
          </a:lstStyle>
          <a:p>
            <a:pPr lvl="0"/>
            <a:r>
              <a:rPr lang="en-US" dirty="0"/>
              <a:t>Presenter Name</a:t>
            </a:r>
          </a:p>
        </p:txBody>
      </p:sp>
      <p:sp>
        <p:nvSpPr>
          <p:cNvPr id="14" name="Text Placeholder 14"/>
          <p:cNvSpPr>
            <a:spLocks noGrp="1"/>
          </p:cNvSpPr>
          <p:nvPr>
            <p:ph type="body" sz="quarter" idx="11" hasCustomPrompt="1"/>
          </p:nvPr>
        </p:nvSpPr>
        <p:spPr>
          <a:xfrm>
            <a:off x="3331744" y="5369437"/>
            <a:ext cx="5571624" cy="295645"/>
          </a:xfrm>
        </p:spPr>
        <p:txBody>
          <a:bodyPr>
            <a:noAutofit/>
          </a:bodyPr>
          <a:lstStyle>
            <a:lvl1pPr marL="0" indent="0">
              <a:lnSpc>
                <a:spcPct val="100000"/>
              </a:lnSpc>
              <a:spcBef>
                <a:spcPts val="0"/>
              </a:spcBef>
              <a:buFontTx/>
              <a:buNone/>
              <a:defRPr sz="1400" i="1" baseline="0">
                <a:solidFill>
                  <a:schemeClr val="bg1"/>
                </a:solidFill>
              </a:defRPr>
            </a:lvl1pPr>
          </a:lstStyle>
          <a:p>
            <a:pPr lvl="0"/>
            <a:r>
              <a:rPr lang="en-US" dirty="0"/>
              <a:t>Presenter Title</a:t>
            </a:r>
          </a:p>
        </p:txBody>
      </p:sp>
      <p:sp>
        <p:nvSpPr>
          <p:cNvPr id="15" name="Text Placeholder 14"/>
          <p:cNvSpPr>
            <a:spLocks noGrp="1"/>
          </p:cNvSpPr>
          <p:nvPr>
            <p:ph type="body" sz="quarter" idx="12" hasCustomPrompt="1"/>
          </p:nvPr>
        </p:nvSpPr>
        <p:spPr>
          <a:xfrm>
            <a:off x="3331744" y="5653867"/>
            <a:ext cx="5571624" cy="313797"/>
          </a:xfrm>
        </p:spPr>
        <p:txBody>
          <a:bodyPr>
            <a:noAutofit/>
          </a:bodyPr>
          <a:lstStyle>
            <a:lvl1pPr marL="0" indent="0">
              <a:lnSpc>
                <a:spcPct val="100000"/>
              </a:lnSpc>
              <a:spcBef>
                <a:spcPts val="0"/>
              </a:spcBef>
              <a:buFontTx/>
              <a:buNone/>
              <a:defRPr sz="1400" baseline="0">
                <a:solidFill>
                  <a:schemeClr val="bg1"/>
                </a:solidFill>
              </a:defRPr>
            </a:lvl1pPr>
          </a:lstStyle>
          <a:p>
            <a:pPr lvl="0"/>
            <a:r>
              <a:rPr lang="en-US" dirty="0"/>
              <a:t>Additional Information</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90" y="4905385"/>
            <a:ext cx="2547257" cy="988280"/>
          </a:xfrm>
          <a:prstGeom prst="rect">
            <a:avLst/>
          </a:prstGeom>
        </p:spPr>
      </p:pic>
    </p:spTree>
    <p:extLst>
      <p:ext uri="{BB962C8B-B14F-4D97-AF65-F5344CB8AC3E}">
        <p14:creationId xmlns:p14="http://schemas.microsoft.com/office/powerpoint/2010/main" val="79115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000" baseline="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7BC84D-2A44-4A46-8558-23CC07720F6E}" type="datetime1">
              <a:rPr lang="en-US" smtClean="0"/>
              <a:t>4/13/2026</a:t>
            </a:fld>
            <a:endParaRPr lang="en-US"/>
          </a:p>
        </p:txBody>
      </p:sp>
      <p:sp>
        <p:nvSpPr>
          <p:cNvPr id="5" name="Footer Placeholder 4"/>
          <p:cNvSpPr>
            <a:spLocks noGrp="1"/>
          </p:cNvSpPr>
          <p:nvPr>
            <p:ph type="ftr" sz="quarter" idx="11"/>
          </p:nvPr>
        </p:nvSpPr>
        <p:spPr/>
        <p:txBody>
          <a:bodyPr/>
          <a:lstStyle/>
          <a:p>
            <a:r>
              <a:rPr lang="en-US" dirty="0" err="1"/>
              <a:t>Powerpoint</a:t>
            </a:r>
            <a:r>
              <a:rPr lang="en-US" dirty="0"/>
              <a:t> Title</a:t>
            </a:r>
          </a:p>
        </p:txBody>
      </p:sp>
      <p:sp>
        <p:nvSpPr>
          <p:cNvPr id="6" name="Slide Number Placeholder 5"/>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09484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2D6E19-642C-B746-A237-BDA73D084EA9}" type="datetime1">
              <a:rPr lang="en-US" smtClean="0"/>
              <a:t>4/13/2026</a:t>
            </a:fld>
            <a:endParaRPr lang="en-US"/>
          </a:p>
        </p:txBody>
      </p:sp>
      <p:sp>
        <p:nvSpPr>
          <p:cNvPr id="5" name="Footer Placeholder 4"/>
          <p:cNvSpPr>
            <a:spLocks noGrp="1"/>
          </p:cNvSpPr>
          <p:nvPr>
            <p:ph type="ftr" sz="quarter" idx="11"/>
          </p:nvPr>
        </p:nvSpPr>
        <p:spPr/>
        <p:txBody>
          <a:bodyPr/>
          <a:lstStyle/>
          <a:p>
            <a:r>
              <a:rPr lang="en-US" dirty="0" err="1"/>
              <a:t>Powerpoint</a:t>
            </a:r>
            <a:r>
              <a:rPr lang="en-US" dirty="0"/>
              <a:t> Title</a:t>
            </a:r>
          </a:p>
        </p:txBody>
      </p:sp>
      <p:sp>
        <p:nvSpPr>
          <p:cNvPr id="6" name="Slide Number Placeholder 5"/>
          <p:cNvSpPr>
            <a:spLocks noGrp="1"/>
          </p:cNvSpPr>
          <p:nvPr>
            <p:ph type="sldNum" sz="quarter" idx="12"/>
          </p:nvPr>
        </p:nvSpPr>
        <p:spPr/>
        <p:txBody>
          <a:bodyPr/>
          <a:lstStyle/>
          <a:p>
            <a:fld id="{3AF6FBD1-28A6-954C-BAB6-E3DC200D5CD4}" type="slidenum">
              <a:rPr lang="en-US" smtClean="0"/>
              <a:t>‹#›</a:t>
            </a:fld>
            <a:endParaRPr lang="en-US" dirty="0"/>
          </a:p>
        </p:txBody>
      </p:sp>
    </p:spTree>
    <p:extLst>
      <p:ext uri="{BB962C8B-B14F-4D97-AF65-F5344CB8AC3E}">
        <p14:creationId xmlns:p14="http://schemas.microsoft.com/office/powerpoint/2010/main" val="150175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310063"/>
            <a:ext cx="7886700" cy="1039630"/>
          </a:xfrm>
        </p:spPr>
        <p:txBody>
          <a:bodyPr anchor="b">
            <a:normAutofit/>
          </a:bodyPr>
          <a:lstStyle>
            <a:lvl1pPr>
              <a:defRPr sz="4000" baseline="0"/>
            </a:lvl1pPr>
          </a:lstStyle>
          <a:p>
            <a:r>
              <a:rPr lang="en-US" dirty="0"/>
              <a:t>Click to edit Master title style</a:t>
            </a:r>
          </a:p>
        </p:txBody>
      </p:sp>
      <p:sp>
        <p:nvSpPr>
          <p:cNvPr id="3" name="Text Placeholder 2"/>
          <p:cNvSpPr>
            <a:spLocks noGrp="1"/>
          </p:cNvSpPr>
          <p:nvPr>
            <p:ph type="body" idx="1"/>
          </p:nvPr>
        </p:nvSpPr>
        <p:spPr>
          <a:xfrm>
            <a:off x="623888" y="3376682"/>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7ED43E-4108-2848-AACF-214DABB8EEE3}" type="datetime1">
              <a:rPr lang="en-US" smtClean="0"/>
              <a:t>4/13/2026</a:t>
            </a:fld>
            <a:endParaRPr lang="en-US"/>
          </a:p>
        </p:txBody>
      </p:sp>
      <p:sp>
        <p:nvSpPr>
          <p:cNvPr id="5" name="Footer Placeholder 4"/>
          <p:cNvSpPr>
            <a:spLocks noGrp="1"/>
          </p:cNvSpPr>
          <p:nvPr>
            <p:ph type="ftr" sz="quarter" idx="11"/>
          </p:nvPr>
        </p:nvSpPr>
        <p:spPr/>
        <p:txBody>
          <a:bodyPr/>
          <a:lstStyle/>
          <a:p>
            <a:r>
              <a:rPr lang="en-US" dirty="0" err="1"/>
              <a:t>Powerpoint</a:t>
            </a:r>
            <a:r>
              <a:rPr lang="en-US" dirty="0"/>
              <a:t> Title</a:t>
            </a:r>
          </a:p>
        </p:txBody>
      </p:sp>
      <p:sp>
        <p:nvSpPr>
          <p:cNvPr id="6" name="Slide Number Placeholder 5"/>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70409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B5BCEF1-7C6C-3947-98E5-AFE491D7F572}" type="datetime1">
              <a:rPr lang="en-US" smtClean="0"/>
              <a:t>4/13/2026</a:t>
            </a:fld>
            <a:endParaRPr lang="en-US"/>
          </a:p>
        </p:txBody>
      </p:sp>
      <p:sp>
        <p:nvSpPr>
          <p:cNvPr id="6" name="Footer Placeholder 5"/>
          <p:cNvSpPr>
            <a:spLocks noGrp="1"/>
          </p:cNvSpPr>
          <p:nvPr>
            <p:ph type="ftr" sz="quarter" idx="11"/>
          </p:nvPr>
        </p:nvSpPr>
        <p:spPr/>
        <p:txBody>
          <a:bodyPr/>
          <a:lstStyle/>
          <a:p>
            <a:r>
              <a:rPr lang="en-US" dirty="0" err="1"/>
              <a:t>Powerpoint</a:t>
            </a:r>
            <a:r>
              <a:rPr lang="en-US" dirty="0"/>
              <a:t> Title</a:t>
            </a:r>
          </a:p>
        </p:txBody>
      </p:sp>
      <p:sp>
        <p:nvSpPr>
          <p:cNvPr id="7" name="Slide Number Placeholder 6"/>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04647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marL="228600" indent="-228600">
              <a:buClr>
                <a:srgbClr val="34B3E3"/>
              </a:buClr>
              <a:buFont typeface="Wingdings"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A500AAF-95C3-8B41-AF97-1D6139BD2E2C}" type="datetime1">
              <a:rPr lang="en-US" smtClean="0"/>
              <a:t>4/13/2026</a:t>
            </a:fld>
            <a:endParaRPr lang="en-US"/>
          </a:p>
        </p:txBody>
      </p:sp>
      <p:sp>
        <p:nvSpPr>
          <p:cNvPr id="8" name="Footer Placeholder 7"/>
          <p:cNvSpPr>
            <a:spLocks noGrp="1"/>
          </p:cNvSpPr>
          <p:nvPr>
            <p:ph type="ftr" sz="quarter" idx="11"/>
          </p:nvPr>
        </p:nvSpPr>
        <p:spPr/>
        <p:txBody>
          <a:bodyPr/>
          <a:lstStyle/>
          <a:p>
            <a:r>
              <a:rPr lang="en-US" dirty="0" err="1"/>
              <a:t>Powerpoint</a:t>
            </a:r>
            <a:r>
              <a:rPr lang="en-US" dirty="0"/>
              <a:t> Title</a:t>
            </a:r>
          </a:p>
        </p:txBody>
      </p:sp>
      <p:sp>
        <p:nvSpPr>
          <p:cNvPr id="9" name="Slide Number Placeholder 8"/>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21758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E14771-9290-3F40-9337-ECB93B4F9991}" type="datetime1">
              <a:rPr lang="en-US" smtClean="0"/>
              <a:t>4/13/2026</a:t>
            </a:fld>
            <a:endParaRPr lang="en-US"/>
          </a:p>
        </p:txBody>
      </p:sp>
      <p:sp>
        <p:nvSpPr>
          <p:cNvPr id="4" name="Footer Placeholder 3"/>
          <p:cNvSpPr>
            <a:spLocks noGrp="1"/>
          </p:cNvSpPr>
          <p:nvPr>
            <p:ph type="ftr" sz="quarter" idx="11"/>
          </p:nvPr>
        </p:nvSpPr>
        <p:spPr/>
        <p:txBody>
          <a:bodyPr/>
          <a:lstStyle/>
          <a:p>
            <a:r>
              <a:rPr lang="en-US" dirty="0" err="1"/>
              <a:t>Powerpoint</a:t>
            </a:r>
            <a:r>
              <a:rPr lang="en-US" dirty="0"/>
              <a:t> Title</a:t>
            </a:r>
          </a:p>
        </p:txBody>
      </p:sp>
      <p:sp>
        <p:nvSpPr>
          <p:cNvPr id="5" name="Slide Number Placeholder 4"/>
          <p:cNvSpPr>
            <a:spLocks noGrp="1"/>
          </p:cNvSpPr>
          <p:nvPr>
            <p:ph type="sldNum" sz="quarter" idx="12"/>
          </p:nvPr>
        </p:nvSpPr>
        <p:spPr/>
        <p:txBody>
          <a:bodyPr/>
          <a:lstStyle/>
          <a:p>
            <a:fld id="{3AF6FBD1-28A6-954C-BAB6-E3DC200D5CD4}" type="slidenum">
              <a:rPr lang="en-US" smtClean="0"/>
              <a:t>‹#›</a:t>
            </a:fld>
            <a:endParaRPr lang="en-US"/>
          </a:p>
        </p:txBody>
      </p:sp>
    </p:spTree>
    <p:extLst>
      <p:ext uri="{BB962C8B-B14F-4D97-AF65-F5344CB8AC3E}">
        <p14:creationId xmlns:p14="http://schemas.microsoft.com/office/powerpoint/2010/main" val="191470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030778" y="5879305"/>
            <a:ext cx="738137"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66A81A2-3963-CE44-9988-A820C176BD0A}" type="datetime1">
              <a:rPr lang="en-US" smtClean="0"/>
              <a:pPr/>
              <a:t>4/13/2026</a:t>
            </a:fld>
            <a:endParaRPr lang="en-US" dirty="0"/>
          </a:p>
        </p:txBody>
      </p:sp>
      <p:sp>
        <p:nvSpPr>
          <p:cNvPr id="5" name="Footer Placeholder 4"/>
          <p:cNvSpPr>
            <a:spLocks noGrp="1"/>
          </p:cNvSpPr>
          <p:nvPr>
            <p:ph type="ftr" sz="quarter" idx="3"/>
          </p:nvPr>
        </p:nvSpPr>
        <p:spPr>
          <a:xfrm>
            <a:off x="628649" y="5879305"/>
            <a:ext cx="7367871"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err="1"/>
              <a:t>Powerpoint</a:t>
            </a:r>
            <a:r>
              <a:rPr lang="en-US" dirty="0"/>
              <a:t> Title</a:t>
            </a:r>
          </a:p>
        </p:txBody>
      </p:sp>
      <p:sp>
        <p:nvSpPr>
          <p:cNvPr id="6" name="Slide Number Placeholder 5"/>
          <p:cNvSpPr>
            <a:spLocks noGrp="1"/>
          </p:cNvSpPr>
          <p:nvPr>
            <p:ph type="sldNum" sz="quarter" idx="4"/>
          </p:nvPr>
        </p:nvSpPr>
        <p:spPr>
          <a:xfrm>
            <a:off x="202765" y="5879305"/>
            <a:ext cx="391628"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AF6FBD1-28A6-954C-BAB6-E3DC200D5CD4}" type="slidenum">
              <a:rPr lang="en-US" smtClean="0"/>
              <a:pPr/>
              <a:t>‹#›</a:t>
            </a:fld>
            <a:endParaRPr lang="en-US" dirty="0"/>
          </a:p>
        </p:txBody>
      </p:sp>
      <p:sp>
        <p:nvSpPr>
          <p:cNvPr id="7" name="Rectangle 6"/>
          <p:cNvSpPr/>
          <p:nvPr userDrawn="1"/>
        </p:nvSpPr>
        <p:spPr>
          <a:xfrm>
            <a:off x="0" y="6311897"/>
            <a:ext cx="9144000" cy="54610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
            <a:ext cx="9144000" cy="134754"/>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18583" y="6411349"/>
            <a:ext cx="2688429" cy="350525"/>
          </a:xfrm>
          <a:prstGeom prst="rect">
            <a:avLst/>
          </a:prstGeom>
        </p:spPr>
      </p:pic>
    </p:spTree>
    <p:extLst>
      <p:ext uri="{BB962C8B-B14F-4D97-AF65-F5344CB8AC3E}">
        <p14:creationId xmlns:p14="http://schemas.microsoft.com/office/powerpoint/2010/main" val="719811402"/>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4"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6" r:id="rId15"/>
  </p:sldLayoutIdLst>
  <p:hf sldNum="0"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4B3E3"/>
        </a:buClr>
        <a:buFont typeface="Wingdings" charset="2"/>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sce.org/"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hyperlink" Target="http://sections.asce.org/connecticu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mailto:csceinfo@gmail.com" TargetMode="External"/><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mailto:rcohen@hwlochner.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csceinfo@gmail.co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asce.org/"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ections.asce.org/connecticut/"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9.png"/><Relationship Id="rId7" Type="http://schemas.openxmlformats.org/officeDocument/2006/relationships/hyperlink" Target="mailto:csceymg@gmail.com" TargetMode="External"/><Relationship Id="rId12" Type="http://schemas.openxmlformats.org/officeDocument/2006/relationships/image" Target="../media/image27.jpg"/><Relationship Id="rId17" Type="http://schemas.openxmlformats.org/officeDocument/2006/relationships/image" Target="../media/image32.jpg"/><Relationship Id="rId2" Type="http://schemas.openxmlformats.org/officeDocument/2006/relationships/notesSlide" Target="../notesSlides/notesSlide4.xml"/><Relationship Id="rId16" Type="http://schemas.openxmlformats.org/officeDocument/2006/relationships/image" Target="../media/image31.jp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6.jpg"/><Relationship Id="rId5" Type="http://schemas.openxmlformats.org/officeDocument/2006/relationships/image" Target="../media/image21.png"/><Relationship Id="rId15" Type="http://schemas.openxmlformats.org/officeDocument/2006/relationships/image" Target="../media/image30.jpg"/><Relationship Id="rId10" Type="http://schemas.openxmlformats.org/officeDocument/2006/relationships/image" Target="../media/image25.jp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851604-4807-7745-3B05-829FFA8257A8}"/>
              </a:ext>
            </a:extLst>
          </p:cNvPr>
          <p:cNvSpPr/>
          <p:nvPr/>
        </p:nvSpPr>
        <p:spPr>
          <a:xfrm>
            <a:off x="0" y="-21661"/>
            <a:ext cx="9144000" cy="2029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Qqqqq1`	1111111111111111111111111111111111111111</a:t>
            </a:r>
          </a:p>
        </p:txBody>
      </p:sp>
      <p:sp>
        <p:nvSpPr>
          <p:cNvPr id="2" name="Title 1"/>
          <p:cNvSpPr>
            <a:spLocks noGrp="1"/>
          </p:cNvSpPr>
          <p:nvPr>
            <p:ph type="title"/>
          </p:nvPr>
        </p:nvSpPr>
        <p:spPr>
          <a:xfrm>
            <a:off x="2665538" y="410388"/>
            <a:ext cx="2316030" cy="324520"/>
          </a:xfrm>
        </p:spPr>
        <p:txBody>
          <a:bodyPr/>
          <a:lstStyle/>
          <a:p>
            <a:pPr algn="ctr"/>
            <a:r>
              <a:rPr lang="en-US" sz="2400" dirty="0"/>
              <a:t>CSCE Dinner meeting</a:t>
            </a:r>
            <a:br>
              <a:rPr lang="en-US" sz="2000" dirty="0"/>
            </a:br>
            <a:endParaRPr lang="en-US" sz="2000" dirty="0"/>
          </a:p>
        </p:txBody>
      </p:sp>
      <p:sp>
        <p:nvSpPr>
          <p:cNvPr id="3" name="Text Placeholder 2"/>
          <p:cNvSpPr>
            <a:spLocks noGrp="1"/>
          </p:cNvSpPr>
          <p:nvPr>
            <p:ph type="body" sz="quarter" idx="10"/>
          </p:nvPr>
        </p:nvSpPr>
        <p:spPr>
          <a:xfrm>
            <a:off x="3331744" y="4756490"/>
            <a:ext cx="5812256" cy="322488"/>
          </a:xfrm>
        </p:spPr>
        <p:txBody>
          <a:bodyPr/>
          <a:lstStyle/>
          <a:p>
            <a:r>
              <a:rPr lang="en-US" sz="2000" dirty="0"/>
              <a:t>Latest Activities of the Connecticut Port Authority</a:t>
            </a:r>
            <a:endParaRPr lang="en-US" sz="2000" dirty="0">
              <a:solidFill>
                <a:schemeClr val="accent6">
                  <a:lumMod val="75000"/>
                </a:schemeClr>
              </a:solidFill>
            </a:endParaRPr>
          </a:p>
          <a:p>
            <a:pPr>
              <a:lnSpc>
                <a:spcPct val="150000"/>
              </a:lnSpc>
            </a:pPr>
            <a:r>
              <a:rPr lang="en-US" sz="2000" i="1" dirty="0"/>
              <a:t>Michael J. O’Connor</a:t>
            </a:r>
          </a:p>
          <a:p>
            <a:r>
              <a:rPr lang="en-US" sz="1800" i="1" dirty="0"/>
              <a:t>Executive Director of the Connecticut Port Authority</a:t>
            </a:r>
            <a:endParaRPr lang="en-US" sz="1800" i="1" dirty="0">
              <a:solidFill>
                <a:schemeClr val="accent6">
                  <a:lumMod val="75000"/>
                </a:schemeClr>
              </a:solidFill>
            </a:endParaRPr>
          </a:p>
        </p:txBody>
      </p:sp>
      <p:sp>
        <p:nvSpPr>
          <p:cNvPr id="5" name="Text Placeholder 4"/>
          <p:cNvSpPr>
            <a:spLocks noGrp="1"/>
          </p:cNvSpPr>
          <p:nvPr>
            <p:ph type="body" sz="quarter" idx="12"/>
          </p:nvPr>
        </p:nvSpPr>
        <p:spPr>
          <a:xfrm>
            <a:off x="43236" y="1389480"/>
            <a:ext cx="9013811" cy="557502"/>
          </a:xfrm>
        </p:spPr>
        <p:txBody>
          <a:bodyPr/>
          <a:lstStyle/>
          <a:p>
            <a:r>
              <a:rPr lang="en-US" sz="1800" i="1" dirty="0"/>
              <a:t>Co-Sponsored by the CT Chapter of the ASCE Transportation &amp; Development Institute and the ASCE Student Chapter at the USCGA</a:t>
            </a: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l="56245" b="2824"/>
          <a:stretch>
            <a:fillRect/>
          </a:stretch>
        </p:blipFill>
        <p:spPr bwMode="auto">
          <a:xfrm>
            <a:off x="4849768" y="30064"/>
            <a:ext cx="2110002" cy="14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68086" y="6376591"/>
            <a:ext cx="1766830" cy="400110"/>
          </a:xfrm>
          <a:prstGeom prst="rect">
            <a:avLst/>
          </a:prstGeom>
          <a:noFill/>
        </p:spPr>
        <p:txBody>
          <a:bodyPr wrap="none" rtlCol="0">
            <a:spAutoFit/>
          </a:bodyPr>
          <a:lstStyle/>
          <a:p>
            <a:r>
              <a:rPr lang="en-US" sz="2000" dirty="0">
                <a:solidFill>
                  <a:schemeClr val="bg1"/>
                </a:solidFill>
              </a:rPr>
              <a:t>April 14, 2026</a:t>
            </a:r>
          </a:p>
        </p:txBody>
      </p:sp>
      <p:sp>
        <p:nvSpPr>
          <p:cNvPr id="10" name="Rectangle 2"/>
          <p:cNvSpPr>
            <a:spLocks noChangeArrowheads="1"/>
          </p:cNvSpPr>
          <p:nvPr/>
        </p:nvSpPr>
        <p:spPr bwMode="auto">
          <a:xfrm>
            <a:off x="4897315" y="12133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F8A4A30F-230F-0BE8-8F34-89A4E4315E6E}"/>
              </a:ext>
            </a:extLst>
          </p:cNvPr>
          <p:cNvSpPr txBox="1"/>
          <p:nvPr/>
        </p:nvSpPr>
        <p:spPr>
          <a:xfrm>
            <a:off x="43236" y="2247929"/>
            <a:ext cx="9030426" cy="2062103"/>
          </a:xfrm>
          <a:prstGeom prst="rect">
            <a:avLst/>
          </a:prstGeom>
          <a:noFill/>
        </p:spPr>
        <p:txBody>
          <a:bodyPr wrap="square" rtlCol="0">
            <a:spAutoFit/>
          </a:bodyPr>
          <a:lstStyle/>
          <a:p>
            <a:r>
              <a:rPr lang="en-US" sz="1600" b="1" i="1" dirty="0">
                <a:solidFill>
                  <a:schemeClr val="accent4">
                    <a:lumMod val="20000"/>
                    <a:lumOff val="80000"/>
                  </a:schemeClr>
                </a:solidFill>
              </a:rPr>
              <a:t>Join ASCE as a Student for FREE on </a:t>
            </a:r>
            <a:r>
              <a:rPr lang="en-US" sz="1600" b="1" i="1" dirty="0">
                <a:solidFill>
                  <a:schemeClr val="bg1"/>
                </a:solidFill>
                <a:hlinkClick r:id="rId3">
                  <a:extLst>
                    <a:ext uri="{A12FA001-AC4F-418D-AE19-62706E023703}">
                      <ahyp:hlinkClr xmlns:ahyp="http://schemas.microsoft.com/office/drawing/2018/hyperlinkcolor" val="tx"/>
                    </a:ext>
                  </a:extLst>
                </a:hlinkClick>
              </a:rPr>
              <a:t>www.asce.org</a:t>
            </a:r>
            <a:r>
              <a:rPr lang="en-US" sz="1600" b="1" i="1" dirty="0">
                <a:solidFill>
                  <a:schemeClr val="bg1"/>
                </a:solidFill>
              </a:rPr>
              <a:t> </a:t>
            </a:r>
            <a:r>
              <a:rPr lang="en-US" sz="1600" b="1" i="1" dirty="0">
                <a:solidFill>
                  <a:schemeClr val="accent4">
                    <a:lumMod val="20000"/>
                    <a:lumOff val="80000"/>
                  </a:schemeClr>
                </a:solidFill>
              </a:rPr>
              <a:t>or scan this QR Code</a:t>
            </a:r>
          </a:p>
          <a:p>
            <a:endParaRPr lang="en-US" sz="1600" i="1" dirty="0">
              <a:solidFill>
                <a:schemeClr val="accent4">
                  <a:lumMod val="20000"/>
                  <a:lumOff val="80000"/>
                </a:schemeClr>
              </a:solidFill>
            </a:endParaRPr>
          </a:p>
          <a:p>
            <a:r>
              <a:rPr lang="en-US" sz="1600" i="1" dirty="0">
                <a:solidFill>
                  <a:schemeClr val="accent4">
                    <a:lumMod val="20000"/>
                    <a:lumOff val="80000"/>
                  </a:schemeClr>
                </a:solidFill>
              </a:rPr>
              <a:t>Make friends. Advance your career. Shape the future. Get connected.</a:t>
            </a:r>
          </a:p>
          <a:p>
            <a:endParaRPr lang="en-US" sz="1600" i="1" dirty="0">
              <a:solidFill>
                <a:schemeClr val="accent4">
                  <a:lumMod val="20000"/>
                  <a:lumOff val="80000"/>
                </a:schemeClr>
              </a:solidFill>
            </a:endParaRPr>
          </a:p>
          <a:p>
            <a:r>
              <a:rPr lang="en-US" sz="1600" i="1" dirty="0">
                <a:solidFill>
                  <a:schemeClr val="accent4">
                    <a:lumMod val="20000"/>
                    <a:lumOff val="80000"/>
                  </a:schemeClr>
                </a:solidFill>
              </a:rPr>
              <a:t>Join thousands of ASCE Members who are making a difference in the </a:t>
            </a:r>
          </a:p>
          <a:p>
            <a:r>
              <a:rPr lang="en-US" sz="1600" i="1" dirty="0">
                <a:solidFill>
                  <a:schemeClr val="accent4">
                    <a:lumMod val="20000"/>
                    <a:lumOff val="80000"/>
                  </a:schemeClr>
                </a:solidFill>
              </a:rPr>
              <a:t>civil engineering professional community while still in college. Student </a:t>
            </a:r>
          </a:p>
          <a:p>
            <a:r>
              <a:rPr lang="en-US" sz="1600" i="1" dirty="0">
                <a:solidFill>
                  <a:schemeClr val="accent4">
                    <a:lumMod val="20000"/>
                    <a:lumOff val="80000"/>
                  </a:schemeClr>
                </a:solidFill>
              </a:rPr>
              <a:t>Members participate in competitions, share resources, and offer lots </a:t>
            </a:r>
          </a:p>
          <a:p>
            <a:r>
              <a:rPr lang="en-US" sz="1600" i="1" dirty="0">
                <a:solidFill>
                  <a:schemeClr val="accent4">
                    <a:lumMod val="20000"/>
                    <a:lumOff val="80000"/>
                  </a:schemeClr>
                </a:solidFill>
              </a:rPr>
              <a:t>of educational and networking activities.</a:t>
            </a:r>
            <a:endParaRPr lang="en-US" sz="1600" dirty="0">
              <a:solidFill>
                <a:schemeClr val="accent4">
                  <a:lumMod val="20000"/>
                  <a:lumOff val="80000"/>
                </a:schemeClr>
              </a:solidFill>
            </a:endParaRPr>
          </a:p>
        </p:txBody>
      </p:sp>
      <p:pic>
        <p:nvPicPr>
          <p:cNvPr id="16" name="Picture 15" descr="A qr code with blue squares&#10;&#10;AI-generated content may be incorrect.">
            <a:extLst>
              <a:ext uri="{FF2B5EF4-FFF2-40B4-BE49-F238E27FC236}">
                <a16:creationId xmlns:a16="http://schemas.microsoft.com/office/drawing/2014/main" id="{36F80B67-AE9A-E79E-41E4-F5414E90391A}"/>
              </a:ext>
            </a:extLst>
          </p:cNvPr>
          <p:cNvPicPr>
            <a:picLocks noChangeAspect="1"/>
          </p:cNvPicPr>
          <p:nvPr/>
        </p:nvPicPr>
        <p:blipFill>
          <a:blip r:embed="rId4"/>
          <a:stretch>
            <a:fillRect/>
          </a:stretch>
        </p:blipFill>
        <p:spPr>
          <a:xfrm>
            <a:off x="7138629" y="2581177"/>
            <a:ext cx="1935033" cy="1935033"/>
          </a:xfrm>
          <a:prstGeom prst="rect">
            <a:avLst/>
          </a:prstGeom>
        </p:spPr>
      </p:pic>
      <p:pic>
        <p:nvPicPr>
          <p:cNvPr id="15" name="Picture 14">
            <a:extLst>
              <a:ext uri="{FF2B5EF4-FFF2-40B4-BE49-F238E27FC236}">
                <a16:creationId xmlns:a16="http://schemas.microsoft.com/office/drawing/2014/main" id="{B7A319D3-D6E2-9039-F7B2-8543C9B2820B}"/>
              </a:ext>
            </a:extLst>
          </p:cNvPr>
          <p:cNvPicPr>
            <a:picLocks noChangeAspect="1"/>
          </p:cNvPicPr>
          <p:nvPr/>
        </p:nvPicPr>
        <p:blipFill>
          <a:blip r:embed="rId5"/>
          <a:srcRect l="9345" t="8269" r="8846" b="9218"/>
          <a:stretch>
            <a:fillRect/>
          </a:stretch>
        </p:blipFill>
        <p:spPr>
          <a:xfrm>
            <a:off x="7112948" y="30064"/>
            <a:ext cx="1986394" cy="1409689"/>
          </a:xfrm>
          <a:prstGeom prst="rect">
            <a:avLst/>
          </a:prstGeom>
        </p:spPr>
      </p:pic>
      <p:pic>
        <p:nvPicPr>
          <p:cNvPr id="6" name="Picture 5">
            <a:extLst>
              <a:ext uri="{FF2B5EF4-FFF2-40B4-BE49-F238E27FC236}">
                <a16:creationId xmlns:a16="http://schemas.microsoft.com/office/drawing/2014/main" id="{039B85B8-198A-FE43-A5FE-F2FB030D88A6}"/>
              </a:ext>
            </a:extLst>
          </p:cNvPr>
          <p:cNvPicPr>
            <a:picLocks noChangeAspect="1"/>
          </p:cNvPicPr>
          <p:nvPr/>
        </p:nvPicPr>
        <p:blipFill>
          <a:blip r:embed="rId6"/>
          <a:stretch>
            <a:fillRect/>
          </a:stretch>
        </p:blipFill>
        <p:spPr>
          <a:xfrm>
            <a:off x="108854" y="109070"/>
            <a:ext cx="2316030" cy="1220894"/>
          </a:xfrm>
          <a:prstGeom prst="rect">
            <a:avLst/>
          </a:prstGeom>
        </p:spPr>
      </p:pic>
    </p:spTree>
    <p:extLst>
      <p:ext uri="{BB962C8B-B14F-4D97-AF65-F5344CB8AC3E}">
        <p14:creationId xmlns:p14="http://schemas.microsoft.com/office/powerpoint/2010/main" val="1538812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Get Involved in CSCE!</a:t>
            </a:r>
          </a:p>
        </p:txBody>
      </p:sp>
      <p:sp>
        <p:nvSpPr>
          <p:cNvPr id="4" name="Footer Placeholder 3"/>
          <p:cNvSpPr>
            <a:spLocks noGrp="1"/>
          </p:cNvSpPr>
          <p:nvPr>
            <p:ph type="ftr" sz="quarter" idx="11"/>
          </p:nvPr>
        </p:nvSpPr>
        <p:spPr>
          <a:xfrm>
            <a:off x="155280" y="5730949"/>
            <a:ext cx="8804861" cy="513481"/>
          </a:xfrm>
        </p:spPr>
        <p:txBody>
          <a:bodyPr/>
          <a:lstStyle/>
          <a:p>
            <a:pPr algn="ctr"/>
            <a:r>
              <a:rPr lang="en-US" altLang="en-US" sz="1800" dirty="0">
                <a:hlinkClick r:id="rId3"/>
              </a:rPr>
              <a:t>http://sections.asce.org/connecticut/</a:t>
            </a:r>
            <a:endParaRPr lang="en-US" altLang="en-US" sz="1800" dirty="0"/>
          </a:p>
          <a:p>
            <a:pPr algn="ctr"/>
            <a:r>
              <a:rPr lang="en-US" altLang="en-US" sz="1800" dirty="0">
                <a:latin typeface="Cambria" panose="02040503050406030204" pitchFamily="18" charset="0"/>
                <a:cs typeface="Arial" panose="020B0604020202020204" pitchFamily="34" charset="0"/>
              </a:rPr>
              <a:t>Email: csceinfo@gmail.com</a:t>
            </a:r>
          </a:p>
        </p:txBody>
      </p:sp>
      <p:pic>
        <p:nvPicPr>
          <p:cNvPr id="7" name="Picture 6"/>
          <p:cNvPicPr>
            <a:picLocks noChangeAspect="1"/>
          </p:cNvPicPr>
          <p:nvPr/>
        </p:nvPicPr>
        <p:blipFill>
          <a:blip r:embed="rId4"/>
          <a:stretch>
            <a:fillRect/>
          </a:stretch>
        </p:blipFill>
        <p:spPr>
          <a:xfrm>
            <a:off x="461131" y="1359307"/>
            <a:ext cx="8221737" cy="3910038"/>
          </a:xfrm>
          <a:prstGeom prst="rect">
            <a:avLst/>
          </a:prstGeom>
        </p:spPr>
      </p:pic>
    </p:spTree>
    <p:extLst>
      <p:ext uri="{BB962C8B-B14F-4D97-AF65-F5344CB8AC3E}">
        <p14:creationId xmlns:p14="http://schemas.microsoft.com/office/powerpoint/2010/main" val="58566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78" y="365128"/>
            <a:ext cx="8716618" cy="1325563"/>
          </a:xfrm>
        </p:spPr>
        <p:txBody>
          <a:bodyPr>
            <a:normAutofit fontScale="90000"/>
          </a:bodyPr>
          <a:lstStyle/>
          <a:p>
            <a:r>
              <a:rPr lang="en-US" b="1" dirty="0"/>
              <a:t>Request for Authors for 2026 Update to CT Infrastructure Report Card</a:t>
            </a:r>
          </a:p>
        </p:txBody>
      </p:sp>
      <p:sp>
        <p:nvSpPr>
          <p:cNvPr id="4" name="Footer Placeholder 3"/>
          <p:cNvSpPr>
            <a:spLocks noGrp="1"/>
          </p:cNvSpPr>
          <p:nvPr>
            <p:ph type="ftr" sz="quarter" idx="11"/>
          </p:nvPr>
        </p:nvSpPr>
        <p:spPr>
          <a:xfrm>
            <a:off x="837937" y="4897743"/>
            <a:ext cx="3036092" cy="385111"/>
          </a:xfrm>
        </p:spPr>
        <p:txBody>
          <a:bodyPr/>
          <a:lstStyle/>
          <a:p>
            <a:pPr algn="ctr"/>
            <a:r>
              <a:rPr lang="en-US" altLang="en-US" sz="1350" dirty="0">
                <a:solidFill>
                  <a:srgbClr val="314F90">
                    <a:tint val="75000"/>
                  </a:srgbClr>
                </a:solidFill>
                <a:latin typeface="Cambria" panose="02040503050406030204" pitchFamily="18" charset="0"/>
                <a:cs typeface="Arial" panose="020B0604020202020204" pitchFamily="34" charset="0"/>
              </a:rPr>
              <a:t>Email: </a:t>
            </a:r>
            <a:r>
              <a:rPr lang="en-US" altLang="en-US" sz="1350" dirty="0">
                <a:solidFill>
                  <a:srgbClr val="314F90">
                    <a:tint val="75000"/>
                  </a:srgbClr>
                </a:solidFill>
                <a:latin typeface="Cambria" panose="02040503050406030204" pitchFamily="18" charset="0"/>
                <a:cs typeface="Arial" panose="020B0604020202020204" pitchFamily="34" charset="0"/>
                <a:hlinkClick r:id="rId3"/>
              </a:rPr>
              <a:t>csceinfo@gmail.com</a:t>
            </a:r>
            <a:endParaRPr lang="en-US" altLang="en-US" sz="1350" dirty="0">
              <a:solidFill>
                <a:srgbClr val="314F90">
                  <a:tint val="75000"/>
                </a:srgbClr>
              </a:solidFill>
              <a:latin typeface="Cambria" panose="02040503050406030204" pitchFamily="18" charset="0"/>
              <a:cs typeface="Arial" panose="020B0604020202020204" pitchFamily="34" charset="0"/>
            </a:endParaRPr>
          </a:p>
          <a:p>
            <a:pPr algn="ctr"/>
            <a:r>
              <a:rPr lang="en-US" altLang="en-US" sz="1350" dirty="0">
                <a:solidFill>
                  <a:srgbClr val="314F90">
                    <a:tint val="75000"/>
                  </a:srgbClr>
                </a:solidFill>
                <a:latin typeface="Cambria" panose="02040503050406030204" pitchFamily="18" charset="0"/>
                <a:cs typeface="Arial" panose="020B0604020202020204" pitchFamily="34" charset="0"/>
              </a:rPr>
              <a:t>                    </a:t>
            </a:r>
            <a:r>
              <a:rPr lang="en-US" altLang="en-US" sz="1350" dirty="0">
                <a:solidFill>
                  <a:srgbClr val="314F90">
                    <a:tint val="75000"/>
                  </a:srgbClr>
                </a:solidFill>
                <a:latin typeface="Cambria" panose="02040503050406030204" pitchFamily="18" charset="0"/>
                <a:cs typeface="Arial" panose="020B0604020202020204" pitchFamily="34" charset="0"/>
                <a:hlinkClick r:id="rId4"/>
              </a:rPr>
              <a:t>rcohen@hwlochner.com</a:t>
            </a:r>
            <a:r>
              <a:rPr lang="en-US" altLang="en-US" sz="1350" dirty="0">
                <a:solidFill>
                  <a:srgbClr val="314F90">
                    <a:tint val="75000"/>
                  </a:srgbClr>
                </a:solidFill>
                <a:latin typeface="Cambria" panose="02040503050406030204" pitchFamily="18" charset="0"/>
                <a:cs typeface="Arial" panose="020B0604020202020204" pitchFamily="34" charset="0"/>
              </a:rPr>
              <a:t> </a:t>
            </a:r>
          </a:p>
        </p:txBody>
      </p:sp>
      <p:pic>
        <p:nvPicPr>
          <p:cNvPr id="3" name="Picture 2" descr="A picture containing text, sign&#10;&#10;Description automatically generated">
            <a:extLst>
              <a:ext uri="{FF2B5EF4-FFF2-40B4-BE49-F238E27FC236}">
                <a16:creationId xmlns:a16="http://schemas.microsoft.com/office/drawing/2014/main" id="{7A53CE6E-8B5C-8C52-D63E-202FC83AACF0}"/>
              </a:ext>
            </a:extLst>
          </p:cNvPr>
          <p:cNvPicPr>
            <a:picLocks noChangeAspect="1"/>
          </p:cNvPicPr>
          <p:nvPr/>
        </p:nvPicPr>
        <p:blipFill rotWithShape="1">
          <a:blip r:embed="rId5"/>
          <a:srcRect l="4394" r="3915" b="-1200"/>
          <a:stretch/>
        </p:blipFill>
        <p:spPr>
          <a:xfrm>
            <a:off x="435061" y="2255596"/>
            <a:ext cx="3841844" cy="1820162"/>
          </a:xfrm>
          <a:prstGeom prst="rect">
            <a:avLst/>
          </a:prstGeom>
          <a:effectLst/>
        </p:spPr>
      </p:pic>
      <p:pic>
        <p:nvPicPr>
          <p:cNvPr id="6" name="Picture 5">
            <a:extLst>
              <a:ext uri="{FF2B5EF4-FFF2-40B4-BE49-F238E27FC236}">
                <a16:creationId xmlns:a16="http://schemas.microsoft.com/office/drawing/2014/main" id="{2BFB3B5A-4CA9-6EFE-20FB-3A2DAA26912E}"/>
              </a:ext>
            </a:extLst>
          </p:cNvPr>
          <p:cNvPicPr>
            <a:picLocks noChangeAspect="1"/>
          </p:cNvPicPr>
          <p:nvPr/>
        </p:nvPicPr>
        <p:blipFill>
          <a:blip r:embed="rId6"/>
          <a:stretch>
            <a:fillRect/>
          </a:stretch>
        </p:blipFill>
        <p:spPr>
          <a:xfrm>
            <a:off x="837936" y="4343148"/>
            <a:ext cx="3036093" cy="479760"/>
          </a:xfrm>
          <a:prstGeom prst="rect">
            <a:avLst/>
          </a:prstGeom>
        </p:spPr>
      </p:pic>
      <p:sp>
        <p:nvSpPr>
          <p:cNvPr id="8" name="Content Placeholder 2">
            <a:extLst>
              <a:ext uri="{FF2B5EF4-FFF2-40B4-BE49-F238E27FC236}">
                <a16:creationId xmlns:a16="http://schemas.microsoft.com/office/drawing/2014/main" id="{D9511E0A-30C4-5A5A-E65F-746FB69C222C}"/>
              </a:ext>
            </a:extLst>
          </p:cNvPr>
          <p:cNvSpPr>
            <a:spLocks noGrp="1"/>
          </p:cNvSpPr>
          <p:nvPr>
            <p:ph idx="1"/>
          </p:nvPr>
        </p:nvSpPr>
        <p:spPr>
          <a:xfrm>
            <a:off x="6433429" y="1690691"/>
            <a:ext cx="2362418" cy="4481509"/>
          </a:xfrm>
        </p:spPr>
        <p:txBody>
          <a:bodyPr>
            <a:normAutofit fontScale="77500" lnSpcReduction="20000"/>
          </a:bodyPr>
          <a:lstStyle>
            <a:lvl1pPr marL="228600" indent="-228600">
              <a:buClr>
                <a:srgbClr val="34B3E3"/>
              </a:buClr>
              <a:buFont typeface="Wingdings" charset="2"/>
              <a:buChar char="§"/>
              <a:defRPr/>
            </a:lvl1pPr>
          </a:lstStyle>
          <a:p>
            <a:pPr marL="0" indent="0">
              <a:buNone/>
            </a:pPr>
            <a:r>
              <a:rPr lang="en-US" dirty="0"/>
              <a:t>CSCE is currently seeking authors for the following Report Card sections:</a:t>
            </a:r>
          </a:p>
          <a:p>
            <a:pPr marL="0" indent="0">
              <a:buNone/>
            </a:pPr>
            <a:endParaRPr lang="en-US" dirty="0"/>
          </a:p>
          <a:p>
            <a:pPr lvl="1"/>
            <a:r>
              <a:rPr lang="en-US" dirty="0"/>
              <a:t>Aviation*</a:t>
            </a:r>
          </a:p>
          <a:p>
            <a:pPr lvl="1"/>
            <a:r>
              <a:rPr lang="en-US" dirty="0"/>
              <a:t>Bridges</a:t>
            </a:r>
          </a:p>
          <a:p>
            <a:pPr lvl="1"/>
            <a:r>
              <a:rPr lang="en-US" dirty="0"/>
              <a:t>Drinking Water</a:t>
            </a:r>
          </a:p>
          <a:p>
            <a:pPr lvl="1"/>
            <a:r>
              <a:rPr lang="en-US" dirty="0"/>
              <a:t>Energy*</a:t>
            </a:r>
          </a:p>
          <a:p>
            <a:pPr lvl="1"/>
            <a:r>
              <a:rPr lang="en-US" dirty="0"/>
              <a:t>Ports*</a:t>
            </a:r>
          </a:p>
          <a:p>
            <a:pPr lvl="1"/>
            <a:r>
              <a:rPr lang="en-US" dirty="0"/>
              <a:t>Rails</a:t>
            </a:r>
          </a:p>
          <a:p>
            <a:pPr lvl="1"/>
            <a:r>
              <a:rPr lang="en-US" dirty="0"/>
              <a:t>Roadway</a:t>
            </a:r>
          </a:p>
          <a:p>
            <a:pPr lvl="1"/>
            <a:r>
              <a:rPr lang="en-US" dirty="0"/>
              <a:t>Wastewater</a:t>
            </a:r>
          </a:p>
          <a:p>
            <a:pPr marL="342900" lvl="1" indent="0">
              <a:buNone/>
            </a:pPr>
            <a:endParaRPr lang="en-US" dirty="0"/>
          </a:p>
          <a:p>
            <a:pPr marL="342900" lvl="1" indent="0">
              <a:buNone/>
            </a:pPr>
            <a:r>
              <a:rPr lang="en-US" sz="1500" dirty="0"/>
              <a:t>* New Sections for CT</a:t>
            </a:r>
          </a:p>
          <a:p>
            <a:pPr marL="342900" lvl="1" indent="0">
              <a:buNone/>
            </a:pPr>
            <a:endParaRPr lang="en-US" dirty="0"/>
          </a:p>
        </p:txBody>
      </p:sp>
      <p:pic>
        <p:nvPicPr>
          <p:cNvPr id="10" name="Picture 9">
            <a:extLst>
              <a:ext uri="{FF2B5EF4-FFF2-40B4-BE49-F238E27FC236}">
                <a16:creationId xmlns:a16="http://schemas.microsoft.com/office/drawing/2014/main" id="{5E212F96-AE85-CCA3-AD22-04978DF46FD4}"/>
              </a:ext>
            </a:extLst>
          </p:cNvPr>
          <p:cNvPicPr>
            <a:picLocks noChangeAspect="1"/>
          </p:cNvPicPr>
          <p:nvPr/>
        </p:nvPicPr>
        <p:blipFill>
          <a:blip r:embed="rId7"/>
          <a:stretch>
            <a:fillRect/>
          </a:stretch>
        </p:blipFill>
        <p:spPr>
          <a:xfrm>
            <a:off x="4572000" y="3018445"/>
            <a:ext cx="1644026" cy="2115544"/>
          </a:xfrm>
          <a:prstGeom prst="rect">
            <a:avLst/>
          </a:prstGeom>
        </p:spPr>
      </p:pic>
    </p:spTree>
    <p:extLst>
      <p:ext uri="{BB962C8B-B14F-4D97-AF65-F5344CB8AC3E}">
        <p14:creationId xmlns:p14="http://schemas.microsoft.com/office/powerpoint/2010/main" val="70964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1F2E-98E8-83B0-F926-3453683D2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87101-20A6-18FF-6C12-22E5ECFCBDD7}"/>
              </a:ext>
            </a:extLst>
          </p:cNvPr>
          <p:cNvSpPr>
            <a:spLocks noGrp="1"/>
          </p:cNvSpPr>
          <p:nvPr>
            <p:ph type="title"/>
          </p:nvPr>
        </p:nvSpPr>
        <p:spPr>
          <a:xfrm>
            <a:off x="646235" y="345532"/>
            <a:ext cx="7886700" cy="719946"/>
          </a:xfrm>
        </p:spPr>
        <p:txBody>
          <a:bodyPr>
            <a:normAutofit fontScale="90000"/>
          </a:bodyPr>
          <a:lstStyle/>
          <a:p>
            <a:r>
              <a:rPr lang="en-US" b="1" dirty="0"/>
              <a:t>Upcoming Civil Engineering Visits to Schools by CSCE Volunteers</a:t>
            </a:r>
          </a:p>
        </p:txBody>
      </p:sp>
      <p:sp>
        <p:nvSpPr>
          <p:cNvPr id="3" name="Content Placeholder 2">
            <a:extLst>
              <a:ext uri="{FF2B5EF4-FFF2-40B4-BE49-F238E27FC236}">
                <a16:creationId xmlns:a16="http://schemas.microsoft.com/office/drawing/2014/main" id="{89F02C2C-AB55-DAAE-A295-AD355B64F76F}"/>
              </a:ext>
            </a:extLst>
          </p:cNvPr>
          <p:cNvSpPr>
            <a:spLocks noGrp="1"/>
          </p:cNvSpPr>
          <p:nvPr>
            <p:ph idx="1"/>
          </p:nvPr>
        </p:nvSpPr>
        <p:spPr>
          <a:xfrm>
            <a:off x="254978" y="1423526"/>
            <a:ext cx="8669214" cy="2527037"/>
          </a:xfrm>
        </p:spPr>
        <p:txBody>
          <a:bodyPr>
            <a:noAutofit/>
          </a:bodyPr>
          <a:lstStyle/>
          <a:p>
            <a:pPr marL="0" indent="0">
              <a:lnSpc>
                <a:spcPct val="120000"/>
              </a:lnSpc>
              <a:buNone/>
              <a:defRPr/>
            </a:pPr>
            <a:r>
              <a:rPr lang="en-US" sz="2700" dirty="0">
                <a:solidFill>
                  <a:srgbClr val="C00000"/>
                </a:solidFill>
              </a:rPr>
              <a:t>April 21 </a:t>
            </a:r>
            <a:r>
              <a:rPr lang="en-US" sz="2700" dirty="0">
                <a:solidFill>
                  <a:schemeClr val="accent6">
                    <a:lumMod val="75000"/>
                  </a:schemeClr>
                </a:solidFill>
              </a:rPr>
              <a:t>Classroom Visit at Ansonia High School</a:t>
            </a:r>
          </a:p>
          <a:p>
            <a:pPr marL="0" indent="0">
              <a:lnSpc>
                <a:spcPct val="120000"/>
              </a:lnSpc>
              <a:buNone/>
              <a:defRPr/>
            </a:pPr>
            <a:r>
              <a:rPr lang="en-US" sz="2700" dirty="0">
                <a:solidFill>
                  <a:srgbClr val="C00000"/>
                </a:solidFill>
              </a:rPr>
              <a:t>April 22 </a:t>
            </a:r>
            <a:r>
              <a:rPr lang="en-US" sz="2700" dirty="0">
                <a:solidFill>
                  <a:schemeClr val="accent6">
                    <a:lumMod val="75000"/>
                  </a:schemeClr>
                </a:solidFill>
              </a:rPr>
              <a:t>STEAM EXPO at Bethel High School</a:t>
            </a:r>
          </a:p>
          <a:p>
            <a:pPr marL="0" indent="0">
              <a:lnSpc>
                <a:spcPct val="120000"/>
              </a:lnSpc>
              <a:buNone/>
              <a:defRPr/>
            </a:pPr>
            <a:r>
              <a:rPr lang="en-US" sz="2700" dirty="0">
                <a:solidFill>
                  <a:srgbClr val="C00000"/>
                </a:solidFill>
              </a:rPr>
              <a:t>April 23 </a:t>
            </a:r>
            <a:r>
              <a:rPr lang="en-US" sz="2700" dirty="0">
                <a:solidFill>
                  <a:schemeClr val="accent6">
                    <a:lumMod val="75000"/>
                  </a:schemeClr>
                </a:solidFill>
              </a:rPr>
              <a:t>High School Career Fair Expo, Middletown, CT</a:t>
            </a:r>
          </a:p>
          <a:p>
            <a:pPr marL="0" indent="0">
              <a:lnSpc>
                <a:spcPct val="120000"/>
              </a:lnSpc>
              <a:buNone/>
              <a:defRPr/>
            </a:pPr>
            <a:r>
              <a:rPr lang="en-US" sz="2700" dirty="0">
                <a:solidFill>
                  <a:srgbClr val="C00000"/>
                </a:solidFill>
              </a:rPr>
              <a:t>May 13 </a:t>
            </a:r>
            <a:r>
              <a:rPr lang="en-US" sz="2700" dirty="0">
                <a:solidFill>
                  <a:schemeClr val="accent6">
                    <a:lumMod val="75000"/>
                  </a:schemeClr>
                </a:solidFill>
              </a:rPr>
              <a:t>Classroom Visit at Westbrook High School</a:t>
            </a:r>
            <a:endParaRPr lang="en-US" sz="1600" b="1" i="1" dirty="0">
              <a:solidFill>
                <a:srgbClr val="7030A0"/>
              </a:solidFill>
            </a:endParaRPr>
          </a:p>
        </p:txBody>
      </p:sp>
      <p:sp>
        <p:nvSpPr>
          <p:cNvPr id="4" name="Footer Placeholder 3">
            <a:extLst>
              <a:ext uri="{FF2B5EF4-FFF2-40B4-BE49-F238E27FC236}">
                <a16:creationId xmlns:a16="http://schemas.microsoft.com/office/drawing/2014/main" id="{B3B23758-D416-C0D4-9468-DBB6AA12F001}"/>
              </a:ext>
            </a:extLst>
          </p:cNvPr>
          <p:cNvSpPr>
            <a:spLocks noGrp="1"/>
          </p:cNvSpPr>
          <p:nvPr>
            <p:ph type="ftr" sz="quarter" idx="11"/>
          </p:nvPr>
        </p:nvSpPr>
        <p:spPr>
          <a:xfrm>
            <a:off x="178904" y="5511053"/>
            <a:ext cx="8745288" cy="538575"/>
          </a:xfrm>
        </p:spPr>
        <p:txBody>
          <a:bodyPr/>
          <a:lstStyle/>
          <a:p>
            <a:pPr algn="ctr"/>
            <a:r>
              <a:rPr lang="en-US" sz="1600" i="1" dirty="0">
                <a:solidFill>
                  <a:srgbClr val="005DAC"/>
                </a:solidFill>
              </a:rPr>
              <a:t>CSCE regularly receives requests from schools to speak with students about careers in civil engineering. If you would like to speak to students about your career path, please send an email to </a:t>
            </a:r>
            <a:r>
              <a:rPr lang="en-US" sz="1600" i="1" dirty="0">
                <a:solidFill>
                  <a:srgbClr val="005DAC"/>
                </a:solidFill>
                <a:hlinkClick r:id="rId3"/>
              </a:rPr>
              <a:t>csceinfo@gmail.com</a:t>
            </a:r>
            <a:r>
              <a:rPr lang="en-US" sz="1600" i="1" dirty="0">
                <a:solidFill>
                  <a:srgbClr val="005DAC"/>
                </a:solidFill>
              </a:rPr>
              <a:t> or let a CSCE representative know.</a:t>
            </a:r>
            <a:endParaRPr lang="en-US" dirty="0"/>
          </a:p>
        </p:txBody>
      </p:sp>
    </p:spTree>
    <p:extLst>
      <p:ext uri="{BB962C8B-B14F-4D97-AF65-F5344CB8AC3E}">
        <p14:creationId xmlns:p14="http://schemas.microsoft.com/office/powerpoint/2010/main" val="288850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8441"/>
            <a:ext cx="7886700" cy="823592"/>
          </a:xfrm>
        </p:spPr>
        <p:txBody>
          <a:bodyPr>
            <a:noAutofit/>
          </a:bodyPr>
          <a:lstStyle/>
          <a:p>
            <a:r>
              <a:rPr lang="en-US" sz="3200" b="1" dirty="0"/>
              <a:t>Request for Practitioner Advisors for ASCE Student Chapters in CT </a:t>
            </a:r>
          </a:p>
        </p:txBody>
      </p:sp>
      <p:sp>
        <p:nvSpPr>
          <p:cNvPr id="3" name="Content Placeholder 2"/>
          <p:cNvSpPr>
            <a:spLocks noGrp="1"/>
          </p:cNvSpPr>
          <p:nvPr>
            <p:ph idx="1"/>
          </p:nvPr>
        </p:nvSpPr>
        <p:spPr>
          <a:xfrm>
            <a:off x="628650" y="1124713"/>
            <a:ext cx="7886700" cy="4434840"/>
          </a:xfrm>
        </p:spPr>
        <p:txBody>
          <a:bodyPr>
            <a:noAutofit/>
          </a:bodyPr>
          <a:lstStyle/>
          <a:p>
            <a:pPr marL="0" indent="0">
              <a:lnSpc>
                <a:spcPct val="120000"/>
              </a:lnSpc>
              <a:buNone/>
            </a:pPr>
            <a:r>
              <a:rPr lang="en-US" sz="1600" dirty="0"/>
              <a:t>Practitioner Advisors are essential to the goal of introducing students to the profession and helping them develop professional autonomy. Every Student Chapter should have two Practitioner Advisors (PAs). PAs are members of ASCE who reside within convenient distance of the university, but who are not full-time faculty members of that, or any other university. Ideally, one of the Practitioner Advisors is a Younger Member of the Society (aged 35 or younger). The primary role of the Practitioner Advisor is to motivate, encourage, offer constructive criticism, compliment, question, and be an example of high-caliber professional performance.</a:t>
            </a:r>
          </a:p>
          <a:p>
            <a:pPr marL="0" indent="0">
              <a:lnSpc>
                <a:spcPct val="120000"/>
              </a:lnSpc>
              <a:buNone/>
            </a:pPr>
            <a:r>
              <a:rPr lang="en-US" sz="1600" dirty="0"/>
              <a:t>The following schools in CT have ASCE Student Chapters:</a:t>
            </a:r>
          </a:p>
          <a:p>
            <a:pPr marL="0" indent="0">
              <a:buNone/>
            </a:pPr>
            <a:r>
              <a:rPr lang="en-US" sz="1600" dirty="0">
                <a:solidFill>
                  <a:schemeClr val="accent1"/>
                </a:solidFill>
              </a:rPr>
              <a:t>Central Connecticut State University (CCSU)	University of Connecticut</a:t>
            </a:r>
          </a:p>
          <a:p>
            <a:pPr marL="0" indent="0">
              <a:buNone/>
            </a:pPr>
            <a:r>
              <a:rPr lang="en-US" sz="1600" dirty="0">
                <a:solidFill>
                  <a:schemeClr val="accent1"/>
                </a:solidFill>
              </a:rPr>
              <a:t>University of Hartford			University of New Haven</a:t>
            </a:r>
          </a:p>
          <a:p>
            <a:pPr marL="0" indent="0">
              <a:buNone/>
            </a:pPr>
            <a:r>
              <a:rPr lang="en-US" sz="1600" dirty="0">
                <a:solidFill>
                  <a:schemeClr val="accent1"/>
                </a:solidFill>
              </a:rPr>
              <a:t>Quinnipiac University			U.S. Coast Guard Academy</a:t>
            </a:r>
          </a:p>
          <a:p>
            <a:pPr marL="0" indent="0">
              <a:buNone/>
            </a:pPr>
            <a:r>
              <a:rPr lang="en-US" sz="1600" dirty="0">
                <a:solidFill>
                  <a:schemeClr val="accent1"/>
                </a:solidFill>
              </a:rPr>
              <a:t>CT State Community College at Three Rivers (coming soon)</a:t>
            </a:r>
            <a:endParaRPr lang="en-US" sz="1600" dirty="0"/>
          </a:p>
          <a:p>
            <a:pPr marL="0" indent="0">
              <a:buNone/>
            </a:pPr>
            <a:endParaRPr lang="en-US" sz="1600" dirty="0"/>
          </a:p>
          <a:p>
            <a:pPr marL="0" indent="0">
              <a:buNone/>
            </a:pPr>
            <a:r>
              <a:rPr lang="en-US" sz="1600" dirty="0"/>
              <a:t>If you would like to learn more about what it takes to be a Practitioner Advisor, please send an email to csceinfo@gmail.com</a:t>
            </a:r>
          </a:p>
        </p:txBody>
      </p:sp>
    </p:spTree>
    <p:extLst>
      <p:ext uri="{BB962C8B-B14F-4D97-AF65-F5344CB8AC3E}">
        <p14:creationId xmlns:p14="http://schemas.microsoft.com/office/powerpoint/2010/main" val="258085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3300-6545-E1B6-47E4-7846EB6D9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295DB-F432-CBB2-1B9A-E8EC5195FAA0}"/>
              </a:ext>
            </a:extLst>
          </p:cNvPr>
          <p:cNvSpPr>
            <a:spLocks noGrp="1"/>
          </p:cNvSpPr>
          <p:nvPr>
            <p:ph type="title"/>
          </p:nvPr>
        </p:nvSpPr>
        <p:spPr>
          <a:xfrm>
            <a:off x="215411" y="137261"/>
            <a:ext cx="8713177" cy="823592"/>
          </a:xfrm>
        </p:spPr>
        <p:txBody>
          <a:bodyPr>
            <a:normAutofit fontScale="90000"/>
          </a:bodyPr>
          <a:lstStyle/>
          <a:p>
            <a:r>
              <a:rPr lang="en-US" b="1" dirty="0"/>
              <a:t>Benefits of ASCE </a:t>
            </a:r>
            <a:r>
              <a:rPr lang="en-US" b="1" dirty="0">
                <a:solidFill>
                  <a:srgbClr val="00B050"/>
                </a:solidFill>
              </a:rPr>
              <a:t>Student</a:t>
            </a:r>
            <a:r>
              <a:rPr lang="en-US" b="1" dirty="0"/>
              <a:t> Membership</a:t>
            </a:r>
          </a:p>
        </p:txBody>
      </p:sp>
      <p:sp>
        <p:nvSpPr>
          <p:cNvPr id="3" name="Content Placeholder 2">
            <a:extLst>
              <a:ext uri="{FF2B5EF4-FFF2-40B4-BE49-F238E27FC236}">
                <a16:creationId xmlns:a16="http://schemas.microsoft.com/office/drawing/2014/main" id="{7D6223C1-6388-D020-89DA-76EAC70D37DB}"/>
              </a:ext>
            </a:extLst>
          </p:cNvPr>
          <p:cNvSpPr>
            <a:spLocks noGrp="1"/>
          </p:cNvSpPr>
          <p:nvPr>
            <p:ph idx="1"/>
          </p:nvPr>
        </p:nvSpPr>
        <p:spPr>
          <a:xfrm>
            <a:off x="215411" y="960853"/>
            <a:ext cx="8822057" cy="4434840"/>
          </a:xfrm>
        </p:spPr>
        <p:txBody>
          <a:bodyPr>
            <a:noAutofit/>
          </a:bodyPr>
          <a:lstStyle/>
          <a:p>
            <a:pPr marL="0" lvl="0" indent="0">
              <a:lnSpc>
                <a:spcPct val="100000"/>
              </a:lnSpc>
              <a:spcBef>
                <a:spcPts val="0"/>
              </a:spcBef>
              <a:buClrTx/>
              <a:buNone/>
              <a:defRPr/>
            </a:pPr>
            <a:r>
              <a:rPr lang="en-US" sz="2100" dirty="0"/>
              <a:t>ASCE offers membership to students for </a:t>
            </a:r>
            <a:r>
              <a:rPr lang="en-US" sz="2100" dirty="0">
                <a:solidFill>
                  <a:srgbClr val="00B050"/>
                </a:solidFill>
              </a:rPr>
              <a:t>FREE</a:t>
            </a:r>
            <a:r>
              <a:rPr lang="en-US" sz="2100" dirty="0"/>
              <a:t>. Its resources provide students with helpful career advice, networking opportunities, and more. </a:t>
            </a:r>
          </a:p>
          <a:p>
            <a:pPr marL="0" lvl="0" indent="0">
              <a:lnSpc>
                <a:spcPct val="100000"/>
              </a:lnSpc>
              <a:spcBef>
                <a:spcPts val="0"/>
              </a:spcBef>
              <a:buClrTx/>
              <a:buNone/>
              <a:defRPr/>
            </a:pPr>
            <a:endParaRPr lang="en-US" sz="2100" dirty="0"/>
          </a:p>
          <a:p>
            <a:pPr>
              <a:lnSpc>
                <a:spcPct val="100000"/>
              </a:lnSpc>
              <a:spcBef>
                <a:spcPts val="0"/>
              </a:spcBef>
              <a:buClrTx/>
              <a:defRPr/>
            </a:pPr>
            <a:r>
              <a:rPr lang="en-US" sz="2100" dirty="0"/>
              <a:t>Online Resources like Career Connections &amp; Career Paths, </a:t>
            </a:r>
            <a:br>
              <a:rPr lang="en-US" sz="2100" dirty="0"/>
            </a:br>
            <a:r>
              <a:rPr lang="en-US" sz="2100" dirty="0"/>
              <a:t>Mentor Match &amp; Salary Report, </a:t>
            </a:r>
            <a:r>
              <a:rPr lang="en-US" sz="2100" dirty="0" err="1"/>
              <a:t>AccessEngineering</a:t>
            </a:r>
            <a:r>
              <a:rPr lang="en-US" sz="2100" dirty="0"/>
              <a:t> Instructional </a:t>
            </a:r>
            <a:br>
              <a:rPr lang="en-US" sz="2100" dirty="0"/>
            </a:br>
            <a:r>
              <a:rPr lang="en-US" sz="2100" dirty="0"/>
              <a:t>Videos, and digital editions of </a:t>
            </a:r>
            <a:r>
              <a:rPr lang="en-US" sz="2100" i="1" dirty="0"/>
              <a:t>Civil Engineering</a:t>
            </a:r>
            <a:r>
              <a:rPr lang="en-US" sz="2100" dirty="0"/>
              <a:t> magazine</a:t>
            </a:r>
          </a:p>
          <a:p>
            <a:pPr>
              <a:lnSpc>
                <a:spcPct val="100000"/>
              </a:lnSpc>
              <a:spcBef>
                <a:spcPts val="0"/>
              </a:spcBef>
              <a:buClrTx/>
              <a:defRPr/>
            </a:pPr>
            <a:endParaRPr lang="en-US" sz="2100" dirty="0"/>
          </a:p>
          <a:p>
            <a:pPr>
              <a:lnSpc>
                <a:spcPct val="100000"/>
              </a:lnSpc>
              <a:spcBef>
                <a:spcPts val="0"/>
              </a:spcBef>
              <a:buClrTx/>
              <a:defRPr/>
            </a:pPr>
            <a:r>
              <a:rPr lang="en-US" sz="2100" dirty="0"/>
              <a:t>In-Person Student Competitions &amp; Symposia </a:t>
            </a:r>
            <a:br>
              <a:rPr lang="en-US" sz="2100" dirty="0"/>
            </a:br>
            <a:r>
              <a:rPr lang="en-US" sz="2100" dirty="0"/>
              <a:t>like Concrete Canoe &amp; Steel Bridge Competitions</a:t>
            </a:r>
          </a:p>
          <a:p>
            <a:pPr>
              <a:lnSpc>
                <a:spcPct val="100000"/>
              </a:lnSpc>
              <a:spcBef>
                <a:spcPts val="0"/>
              </a:spcBef>
              <a:buClrTx/>
              <a:defRPr/>
            </a:pPr>
            <a:endParaRPr lang="en-US" sz="2100" dirty="0"/>
          </a:p>
          <a:p>
            <a:pPr>
              <a:lnSpc>
                <a:spcPct val="100000"/>
              </a:lnSpc>
              <a:spcBef>
                <a:spcPts val="0"/>
              </a:spcBef>
              <a:buClrTx/>
              <a:defRPr/>
            </a:pPr>
            <a:r>
              <a:rPr lang="en-US" sz="2100" dirty="0"/>
              <a:t>Networking, Employment &amp; Volunteer Opportunities </a:t>
            </a:r>
            <a:br>
              <a:rPr lang="en-US" sz="2100" dirty="0"/>
            </a:br>
            <a:r>
              <a:rPr lang="en-US" sz="2100" dirty="0"/>
              <a:t>through its Student Chapters</a:t>
            </a:r>
          </a:p>
          <a:p>
            <a:pPr marL="0" lvl="0" indent="0">
              <a:lnSpc>
                <a:spcPct val="100000"/>
              </a:lnSpc>
              <a:spcBef>
                <a:spcPts val="0"/>
              </a:spcBef>
              <a:buClrTx/>
              <a:buNone/>
              <a:defRPr/>
            </a:pPr>
            <a:endParaRPr lang="en-US" sz="2100" dirty="0"/>
          </a:p>
          <a:p>
            <a:pPr marL="0" lvl="0" indent="0">
              <a:lnSpc>
                <a:spcPct val="100000"/>
              </a:lnSpc>
              <a:spcBef>
                <a:spcPts val="0"/>
              </a:spcBef>
              <a:buClrTx/>
              <a:buNone/>
              <a:defRPr/>
            </a:pPr>
            <a:r>
              <a:rPr lang="en-US" sz="2100" dirty="0"/>
              <a:t>To join ASCE and a state section of ASCE like CSCE, please visit </a:t>
            </a:r>
            <a:r>
              <a:rPr lang="en-US" sz="2100" dirty="0">
                <a:hlinkClick r:id="rId3"/>
              </a:rPr>
              <a:t>www.asce.org</a:t>
            </a:r>
            <a:r>
              <a:rPr lang="en-US" sz="2100" dirty="0"/>
              <a:t> or scan the QR Code above and click Join in the top right corner of the page.</a:t>
            </a:r>
            <a:endParaRPr lang="en-US" altLang="en-US" sz="2100" dirty="0"/>
          </a:p>
        </p:txBody>
      </p:sp>
      <p:pic>
        <p:nvPicPr>
          <p:cNvPr id="5" name="Picture 4">
            <a:extLst>
              <a:ext uri="{FF2B5EF4-FFF2-40B4-BE49-F238E27FC236}">
                <a16:creationId xmlns:a16="http://schemas.microsoft.com/office/drawing/2014/main" id="{E87E64BD-9E79-93BF-373D-91CC97412821}"/>
              </a:ext>
            </a:extLst>
          </p:cNvPr>
          <p:cNvPicPr>
            <a:picLocks noChangeAspect="1"/>
          </p:cNvPicPr>
          <p:nvPr/>
        </p:nvPicPr>
        <p:blipFill>
          <a:blip r:embed="rId4"/>
          <a:stretch>
            <a:fillRect/>
          </a:stretch>
        </p:blipFill>
        <p:spPr>
          <a:xfrm>
            <a:off x="7232725" y="3060461"/>
            <a:ext cx="1695863" cy="1695863"/>
          </a:xfrm>
          <a:prstGeom prst="rect">
            <a:avLst/>
          </a:prstGeom>
        </p:spPr>
      </p:pic>
    </p:spTree>
    <p:extLst>
      <p:ext uri="{BB962C8B-B14F-4D97-AF65-F5344CB8AC3E}">
        <p14:creationId xmlns:p14="http://schemas.microsoft.com/office/powerpoint/2010/main" val="2249430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82FD2-A745-3BDA-E876-CC8D548AC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E17E1-2D8D-3FFE-FD19-3D07BA9CB734}"/>
              </a:ext>
            </a:extLst>
          </p:cNvPr>
          <p:cNvSpPr>
            <a:spLocks noGrp="1"/>
          </p:cNvSpPr>
          <p:nvPr>
            <p:ph type="title"/>
          </p:nvPr>
        </p:nvSpPr>
        <p:spPr>
          <a:xfrm>
            <a:off x="254977" y="364647"/>
            <a:ext cx="8651629" cy="719946"/>
          </a:xfrm>
        </p:spPr>
        <p:txBody>
          <a:bodyPr/>
          <a:lstStyle/>
          <a:p>
            <a:pPr algn="ctr"/>
            <a:r>
              <a:rPr lang="en-US" b="1" dirty="0"/>
              <a:t>Student Scholarships</a:t>
            </a:r>
          </a:p>
        </p:txBody>
      </p:sp>
      <p:sp>
        <p:nvSpPr>
          <p:cNvPr id="3" name="Content Placeholder 2">
            <a:extLst>
              <a:ext uri="{FF2B5EF4-FFF2-40B4-BE49-F238E27FC236}">
                <a16:creationId xmlns:a16="http://schemas.microsoft.com/office/drawing/2014/main" id="{5ED9B7C7-B7C0-322D-0741-9EFFC5A0174A}"/>
              </a:ext>
            </a:extLst>
          </p:cNvPr>
          <p:cNvSpPr>
            <a:spLocks noGrp="1"/>
          </p:cNvSpPr>
          <p:nvPr>
            <p:ph idx="1"/>
          </p:nvPr>
        </p:nvSpPr>
        <p:spPr>
          <a:xfrm>
            <a:off x="237392" y="1084593"/>
            <a:ext cx="8669214" cy="4122782"/>
          </a:xfrm>
        </p:spPr>
        <p:txBody>
          <a:bodyPr>
            <a:noAutofit/>
          </a:bodyPr>
          <a:lstStyle/>
          <a:p>
            <a:pPr marL="0" indent="0" algn="ctr">
              <a:lnSpc>
                <a:spcPct val="100000"/>
              </a:lnSpc>
              <a:buNone/>
            </a:pPr>
            <a:r>
              <a:rPr lang="en-US" dirty="0">
                <a:solidFill>
                  <a:schemeClr val="accent1">
                    <a:lumMod val="60000"/>
                    <a:lumOff val="40000"/>
                  </a:schemeClr>
                </a:solidFill>
                <a:highlight>
                  <a:srgbClr val="FFFFFF"/>
                </a:highlight>
                <a:latin typeface="Arial" panose="020B0604020202020204" pitchFamily="34" charset="0"/>
              </a:rPr>
              <a:t>21 Scholarship Awardees this year!</a:t>
            </a:r>
          </a:p>
          <a:p>
            <a:pPr marL="0" indent="0" algn="ctr">
              <a:lnSpc>
                <a:spcPct val="100000"/>
              </a:lnSpc>
              <a:buNone/>
            </a:pPr>
            <a:r>
              <a:rPr lang="en-US" dirty="0">
                <a:solidFill>
                  <a:schemeClr val="accent1">
                    <a:lumMod val="60000"/>
                    <a:lumOff val="40000"/>
                  </a:schemeClr>
                </a:solidFill>
                <a:highlight>
                  <a:srgbClr val="FFFFFF"/>
                </a:highlight>
                <a:latin typeface="Arial" panose="020B0604020202020204" pitchFamily="34" charset="0"/>
              </a:rPr>
              <a:t>Two Categories: Incoming &amp; Current Undergraduates</a:t>
            </a:r>
          </a:p>
          <a:p>
            <a:pPr marL="0" indent="0" algn="ctr">
              <a:lnSpc>
                <a:spcPct val="150000"/>
              </a:lnSpc>
              <a:buNone/>
            </a:pPr>
            <a:r>
              <a:rPr lang="en-US" sz="3200" u="sng" dirty="0">
                <a:solidFill>
                  <a:srgbClr val="005DAC"/>
                </a:solidFill>
                <a:highlight>
                  <a:srgbClr val="FFFFFF"/>
                </a:highlight>
                <a:latin typeface="Arial" panose="020B0604020202020204" pitchFamily="34" charset="0"/>
              </a:rPr>
              <a:t>Incoming Undergraduates (present tonight)</a:t>
            </a:r>
          </a:p>
          <a:p>
            <a:pPr marL="0" indent="0">
              <a:lnSpc>
                <a:spcPct val="150000"/>
              </a:lnSpc>
              <a:buNone/>
            </a:pPr>
            <a:r>
              <a:rPr lang="en-US" dirty="0">
                <a:solidFill>
                  <a:srgbClr val="005DAC"/>
                </a:solidFill>
                <a:highlight>
                  <a:srgbClr val="FFFFFF"/>
                </a:highlight>
                <a:latin typeface="Arial" panose="020B0604020202020204" pitchFamily="34" charset="0"/>
              </a:rPr>
              <a:t>Orville Ferguson		Platt Technical High School</a:t>
            </a:r>
          </a:p>
          <a:p>
            <a:pPr marL="0" indent="0">
              <a:lnSpc>
                <a:spcPct val="150000"/>
              </a:lnSpc>
              <a:buNone/>
            </a:pPr>
            <a:r>
              <a:rPr lang="en-US" dirty="0">
                <a:solidFill>
                  <a:srgbClr val="005DAC"/>
                </a:solidFill>
                <a:highlight>
                  <a:srgbClr val="FFFFFF"/>
                </a:highlight>
                <a:latin typeface="Arial" panose="020B0604020202020204" pitchFamily="34" charset="0"/>
              </a:rPr>
              <a:t>Drew </a:t>
            </a:r>
            <a:r>
              <a:rPr lang="en-US" dirty="0" err="1">
                <a:solidFill>
                  <a:srgbClr val="005DAC"/>
                </a:solidFill>
                <a:highlight>
                  <a:srgbClr val="FFFFFF"/>
                </a:highlight>
                <a:latin typeface="Arial" panose="020B0604020202020204" pitchFamily="34" charset="0"/>
              </a:rPr>
              <a:t>Manaresi</a:t>
            </a:r>
            <a:r>
              <a:rPr lang="en-US" dirty="0">
                <a:solidFill>
                  <a:srgbClr val="005DAC"/>
                </a:solidFill>
                <a:highlight>
                  <a:srgbClr val="FFFFFF"/>
                </a:highlight>
                <a:latin typeface="Arial" panose="020B0604020202020204" pitchFamily="34" charset="0"/>
              </a:rPr>
              <a:t>		Hall High School</a:t>
            </a:r>
          </a:p>
          <a:p>
            <a:pPr marL="0" indent="0">
              <a:lnSpc>
                <a:spcPct val="150000"/>
              </a:lnSpc>
              <a:buNone/>
            </a:pPr>
            <a:r>
              <a:rPr lang="en-US" dirty="0">
                <a:solidFill>
                  <a:srgbClr val="005DAC"/>
                </a:solidFill>
                <a:highlight>
                  <a:srgbClr val="FFFFFF"/>
                </a:highlight>
                <a:latin typeface="Arial" panose="020B0604020202020204" pitchFamily="34" charset="0"/>
              </a:rPr>
              <a:t>Oliver </a:t>
            </a:r>
            <a:r>
              <a:rPr lang="en-US" dirty="0" err="1">
                <a:solidFill>
                  <a:srgbClr val="005DAC"/>
                </a:solidFill>
                <a:highlight>
                  <a:srgbClr val="FFFFFF"/>
                </a:highlight>
                <a:latin typeface="Arial" panose="020B0604020202020204" pitchFamily="34" charset="0"/>
              </a:rPr>
              <a:t>Rohrbasser</a:t>
            </a:r>
            <a:r>
              <a:rPr lang="en-US" dirty="0">
                <a:solidFill>
                  <a:srgbClr val="005DAC"/>
                </a:solidFill>
                <a:highlight>
                  <a:srgbClr val="FFFFFF"/>
                </a:highlight>
                <a:latin typeface="Arial" panose="020B0604020202020204" pitchFamily="34" charset="0"/>
              </a:rPr>
              <a:t>	Greens Farms Academy</a:t>
            </a:r>
          </a:p>
          <a:p>
            <a:pPr marL="0" indent="0">
              <a:lnSpc>
                <a:spcPct val="150000"/>
              </a:lnSpc>
              <a:buNone/>
            </a:pPr>
            <a:r>
              <a:rPr lang="en-US" dirty="0">
                <a:solidFill>
                  <a:srgbClr val="005DAC"/>
                </a:solidFill>
                <a:highlight>
                  <a:srgbClr val="FFFFFF"/>
                </a:highlight>
                <a:latin typeface="Arial" panose="020B0604020202020204" pitchFamily="34" charset="0"/>
              </a:rPr>
              <a:t>Clarabelle </a:t>
            </a:r>
            <a:r>
              <a:rPr lang="en-US" dirty="0" err="1">
                <a:solidFill>
                  <a:srgbClr val="005DAC"/>
                </a:solidFill>
                <a:highlight>
                  <a:srgbClr val="FFFFFF"/>
                </a:highlight>
                <a:latin typeface="Arial" panose="020B0604020202020204" pitchFamily="34" charset="0"/>
              </a:rPr>
              <a:t>Sutjito</a:t>
            </a:r>
            <a:r>
              <a:rPr lang="en-US" dirty="0">
                <a:solidFill>
                  <a:srgbClr val="005DAC"/>
                </a:solidFill>
                <a:highlight>
                  <a:srgbClr val="FFFFFF"/>
                </a:highlight>
                <a:latin typeface="Arial" panose="020B0604020202020204" pitchFamily="34" charset="0"/>
              </a:rPr>
              <a:t>		Ridgefield High School</a:t>
            </a:r>
          </a:p>
          <a:p>
            <a:pPr marL="0" indent="0">
              <a:lnSpc>
                <a:spcPct val="150000"/>
              </a:lnSpc>
              <a:buNone/>
            </a:pPr>
            <a:endParaRPr lang="en-US" dirty="0">
              <a:solidFill>
                <a:srgbClr val="005DAC"/>
              </a:solidFill>
              <a:highlight>
                <a:srgbClr val="FFFFFF"/>
              </a:highlight>
              <a:latin typeface="Arial" panose="020B0604020202020204" pitchFamily="34" charset="0"/>
            </a:endParaRPr>
          </a:p>
          <a:p>
            <a:pPr marL="0" indent="0" algn="ctr">
              <a:lnSpc>
                <a:spcPct val="150000"/>
              </a:lnSpc>
              <a:buNone/>
            </a:pPr>
            <a:endParaRPr lang="en-US" sz="3200" dirty="0">
              <a:solidFill>
                <a:srgbClr val="005DAC"/>
              </a:solidFill>
            </a:endParaRPr>
          </a:p>
        </p:txBody>
      </p:sp>
    </p:spTree>
    <p:extLst>
      <p:ext uri="{BB962C8B-B14F-4D97-AF65-F5344CB8AC3E}">
        <p14:creationId xmlns:p14="http://schemas.microsoft.com/office/powerpoint/2010/main" val="387356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9D0E-D881-D78D-D02A-8D8BB3820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045C3-181C-BF8C-8AED-FA2304009184}"/>
              </a:ext>
            </a:extLst>
          </p:cNvPr>
          <p:cNvSpPr>
            <a:spLocks noGrp="1"/>
          </p:cNvSpPr>
          <p:nvPr>
            <p:ph type="title"/>
          </p:nvPr>
        </p:nvSpPr>
        <p:spPr>
          <a:xfrm>
            <a:off x="254977" y="364647"/>
            <a:ext cx="8651629" cy="719946"/>
          </a:xfrm>
        </p:spPr>
        <p:txBody>
          <a:bodyPr/>
          <a:lstStyle/>
          <a:p>
            <a:pPr algn="ctr"/>
            <a:r>
              <a:rPr lang="en-US" b="1" dirty="0"/>
              <a:t>Student Scholarships</a:t>
            </a:r>
          </a:p>
        </p:txBody>
      </p:sp>
      <p:sp>
        <p:nvSpPr>
          <p:cNvPr id="3" name="Content Placeholder 2">
            <a:extLst>
              <a:ext uri="{FF2B5EF4-FFF2-40B4-BE49-F238E27FC236}">
                <a16:creationId xmlns:a16="http://schemas.microsoft.com/office/drawing/2014/main" id="{9C72C13E-4762-CD1F-053A-6902AEB18154}"/>
              </a:ext>
            </a:extLst>
          </p:cNvPr>
          <p:cNvSpPr>
            <a:spLocks noGrp="1"/>
          </p:cNvSpPr>
          <p:nvPr>
            <p:ph idx="1"/>
          </p:nvPr>
        </p:nvSpPr>
        <p:spPr>
          <a:xfrm>
            <a:off x="237392" y="1084593"/>
            <a:ext cx="8669214" cy="4122782"/>
          </a:xfrm>
        </p:spPr>
        <p:txBody>
          <a:bodyPr>
            <a:noAutofit/>
          </a:bodyPr>
          <a:lstStyle/>
          <a:p>
            <a:pPr marL="0" indent="0" algn="ctr">
              <a:lnSpc>
                <a:spcPct val="150000"/>
              </a:lnSpc>
              <a:buNone/>
            </a:pPr>
            <a:r>
              <a:rPr lang="en-US" sz="3200" u="sng" dirty="0">
                <a:solidFill>
                  <a:schemeClr val="accent5"/>
                </a:solidFill>
                <a:highlight>
                  <a:srgbClr val="FFFFFF"/>
                </a:highlight>
                <a:latin typeface="Arial" panose="020B0604020202020204" pitchFamily="34" charset="0"/>
              </a:rPr>
              <a:t>Incoming Undergraduates (not present tonight)</a:t>
            </a:r>
          </a:p>
          <a:p>
            <a:pPr marL="0" indent="0">
              <a:lnSpc>
                <a:spcPct val="150000"/>
              </a:lnSpc>
              <a:buNone/>
            </a:pPr>
            <a:r>
              <a:rPr lang="en-US" dirty="0">
                <a:solidFill>
                  <a:srgbClr val="005DAC"/>
                </a:solidFill>
                <a:highlight>
                  <a:srgbClr val="FFFFFF"/>
                </a:highlight>
                <a:latin typeface="Arial" panose="020B0604020202020204" pitchFamily="34" charset="0"/>
              </a:rPr>
              <a:t>Arran	Cocozza		Greenwich High School</a:t>
            </a:r>
          </a:p>
          <a:p>
            <a:pPr marL="0" indent="0">
              <a:lnSpc>
                <a:spcPct val="150000"/>
              </a:lnSpc>
              <a:buNone/>
            </a:pPr>
            <a:r>
              <a:rPr lang="en-US" dirty="0">
                <a:solidFill>
                  <a:srgbClr val="005DAC"/>
                </a:solidFill>
                <a:highlight>
                  <a:srgbClr val="FFFFFF"/>
                </a:highlight>
                <a:latin typeface="Arial" panose="020B0604020202020204" pitchFamily="34" charset="0"/>
              </a:rPr>
              <a:t>Carson Cook 		Southington High School</a:t>
            </a:r>
          </a:p>
          <a:p>
            <a:pPr marL="0" indent="0">
              <a:lnSpc>
                <a:spcPct val="150000"/>
              </a:lnSpc>
              <a:buNone/>
            </a:pPr>
            <a:r>
              <a:rPr lang="en-US" dirty="0">
                <a:solidFill>
                  <a:srgbClr val="005DAC"/>
                </a:solidFill>
                <a:highlight>
                  <a:srgbClr val="FFFFFF"/>
                </a:highlight>
                <a:latin typeface="Arial" panose="020B0604020202020204" pitchFamily="34" charset="0"/>
              </a:rPr>
              <a:t>Tyler Holcomb		Bristol Eastern High School</a:t>
            </a:r>
          </a:p>
          <a:p>
            <a:pPr marL="0" indent="0">
              <a:lnSpc>
                <a:spcPct val="150000"/>
              </a:lnSpc>
              <a:buNone/>
            </a:pPr>
            <a:r>
              <a:rPr lang="en-US" dirty="0">
                <a:solidFill>
                  <a:srgbClr val="005DAC"/>
                </a:solidFill>
              </a:rPr>
              <a:t>John	Radziewicz		Middletown High School</a:t>
            </a:r>
          </a:p>
          <a:p>
            <a:pPr marL="0" indent="0">
              <a:lnSpc>
                <a:spcPct val="150000"/>
              </a:lnSpc>
              <a:buNone/>
            </a:pPr>
            <a:endParaRPr lang="en-US" sz="3200" dirty="0">
              <a:solidFill>
                <a:srgbClr val="005DAC"/>
              </a:solidFill>
            </a:endParaRPr>
          </a:p>
        </p:txBody>
      </p:sp>
    </p:spTree>
    <p:extLst>
      <p:ext uri="{BB962C8B-B14F-4D97-AF65-F5344CB8AC3E}">
        <p14:creationId xmlns:p14="http://schemas.microsoft.com/office/powerpoint/2010/main" val="2211686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6FD6-B5C8-AE82-3AE9-8B9E9BAA0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26B5-0877-5320-6257-05ABAC2BD963}"/>
              </a:ext>
            </a:extLst>
          </p:cNvPr>
          <p:cNvSpPr>
            <a:spLocks noGrp="1"/>
          </p:cNvSpPr>
          <p:nvPr>
            <p:ph type="title"/>
          </p:nvPr>
        </p:nvSpPr>
        <p:spPr>
          <a:xfrm>
            <a:off x="129153" y="239446"/>
            <a:ext cx="8651629" cy="719946"/>
          </a:xfrm>
        </p:spPr>
        <p:txBody>
          <a:bodyPr>
            <a:normAutofit/>
          </a:bodyPr>
          <a:lstStyle/>
          <a:p>
            <a:r>
              <a:rPr lang="en-US" b="1" dirty="0"/>
              <a:t>Student Scholarships </a:t>
            </a:r>
          </a:p>
        </p:txBody>
      </p:sp>
      <p:sp>
        <p:nvSpPr>
          <p:cNvPr id="3" name="Content Placeholder 2">
            <a:extLst>
              <a:ext uri="{FF2B5EF4-FFF2-40B4-BE49-F238E27FC236}">
                <a16:creationId xmlns:a16="http://schemas.microsoft.com/office/drawing/2014/main" id="{C87CBDF1-53E4-3688-73C1-AAB1ECCCDAD1}"/>
              </a:ext>
            </a:extLst>
          </p:cNvPr>
          <p:cNvSpPr>
            <a:spLocks noGrp="1"/>
          </p:cNvSpPr>
          <p:nvPr>
            <p:ph idx="1"/>
          </p:nvPr>
        </p:nvSpPr>
        <p:spPr>
          <a:xfrm>
            <a:off x="235772" y="1110967"/>
            <a:ext cx="4219196" cy="4935148"/>
          </a:xfrm>
        </p:spPr>
        <p:txBody>
          <a:bodyPr>
            <a:noAutofit/>
          </a:bodyPr>
          <a:lstStyle/>
          <a:p>
            <a:pPr marL="0" indent="0">
              <a:lnSpc>
                <a:spcPct val="100000"/>
              </a:lnSpc>
              <a:buNone/>
            </a:pPr>
            <a:r>
              <a:rPr lang="en-US" sz="2000" dirty="0">
                <a:solidFill>
                  <a:schemeClr val="accent5"/>
                </a:solidFill>
                <a:highlight>
                  <a:srgbClr val="FFFFFF"/>
                </a:highlight>
                <a:latin typeface="Arial" panose="020B0604020202020204" pitchFamily="34" charset="0"/>
              </a:rPr>
              <a:t>Caeden Babcock</a:t>
            </a: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U.S. Coast Guard Academy</a:t>
            </a:r>
          </a:p>
          <a:p>
            <a:pPr marL="0" indent="0">
              <a:lnSpc>
                <a:spcPct val="100000"/>
              </a:lnSpc>
              <a:spcBef>
                <a:spcPts val="0"/>
              </a:spcBef>
              <a:buNone/>
            </a:pPr>
            <a:endParaRPr lang="en-US" sz="20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Mollie Brinker</a:t>
            </a: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U.S. Coast Guard Academy</a:t>
            </a:r>
          </a:p>
          <a:p>
            <a:pPr marL="0" indent="0">
              <a:lnSpc>
                <a:spcPct val="100000"/>
              </a:lnSpc>
              <a:spcBef>
                <a:spcPts val="0"/>
              </a:spcBef>
              <a:buNone/>
            </a:pPr>
            <a:endParaRPr lang="en-US" sz="20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Michaela Capano</a:t>
            </a: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Quinnipiac University</a:t>
            </a:r>
          </a:p>
          <a:p>
            <a:pPr marL="0" indent="0">
              <a:lnSpc>
                <a:spcPct val="100000"/>
              </a:lnSpc>
              <a:spcBef>
                <a:spcPts val="0"/>
              </a:spcBef>
              <a:buNone/>
            </a:pPr>
            <a:endParaRPr lang="en-US" sz="20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Kathryn </a:t>
            </a:r>
            <a:r>
              <a:rPr lang="en-US" sz="2000" dirty="0" err="1">
                <a:solidFill>
                  <a:schemeClr val="accent5"/>
                </a:solidFill>
                <a:highlight>
                  <a:srgbClr val="FFFFFF"/>
                </a:highlight>
                <a:latin typeface="Arial" panose="020B0604020202020204" pitchFamily="34" charset="0"/>
              </a:rPr>
              <a:t>Laibrandt</a:t>
            </a:r>
            <a:endParaRPr lang="en-US" sz="20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2000" dirty="0">
                <a:solidFill>
                  <a:schemeClr val="accent5"/>
                </a:solidFill>
                <a:latin typeface="Arial" panose="020B0604020202020204" pitchFamily="34" charset="0"/>
              </a:rPr>
              <a:t>CT State Community College</a:t>
            </a:r>
          </a:p>
          <a:p>
            <a:pPr marL="0" indent="0">
              <a:lnSpc>
                <a:spcPct val="100000"/>
              </a:lnSpc>
              <a:spcBef>
                <a:spcPts val="0"/>
              </a:spcBef>
              <a:buNone/>
            </a:pPr>
            <a:r>
              <a:rPr lang="en-US" sz="2000" dirty="0">
                <a:solidFill>
                  <a:schemeClr val="accent5"/>
                </a:solidFill>
                <a:latin typeface="Arial" panose="020B0604020202020204" pitchFamily="34" charset="0"/>
              </a:rPr>
              <a:t>Three Rivers Campus</a:t>
            </a:r>
          </a:p>
          <a:p>
            <a:pPr marL="0" indent="0">
              <a:lnSpc>
                <a:spcPct val="100000"/>
              </a:lnSpc>
              <a:spcBef>
                <a:spcPts val="0"/>
              </a:spcBef>
              <a:buNone/>
            </a:pPr>
            <a:endParaRPr lang="en-US" sz="20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Monet Massey</a:t>
            </a:r>
          </a:p>
          <a:p>
            <a:pPr marL="0" indent="0">
              <a:lnSpc>
                <a:spcPct val="100000"/>
              </a:lnSpc>
              <a:spcBef>
                <a:spcPts val="0"/>
              </a:spcBef>
              <a:buNone/>
            </a:pPr>
            <a:r>
              <a:rPr lang="en-US" sz="2000" dirty="0">
                <a:solidFill>
                  <a:schemeClr val="accent5"/>
                </a:solidFill>
                <a:highlight>
                  <a:srgbClr val="FFFFFF"/>
                </a:highlight>
                <a:latin typeface="Arial" panose="020B0604020202020204" pitchFamily="34" charset="0"/>
              </a:rPr>
              <a:t>CCSU</a:t>
            </a:r>
            <a:endParaRPr lang="en-US" sz="2000" dirty="0">
              <a:solidFill>
                <a:schemeClr val="accent5"/>
              </a:solidFill>
            </a:endParaRPr>
          </a:p>
        </p:txBody>
      </p:sp>
      <p:sp>
        <p:nvSpPr>
          <p:cNvPr id="4" name="Title 1">
            <a:extLst>
              <a:ext uri="{FF2B5EF4-FFF2-40B4-BE49-F238E27FC236}">
                <a16:creationId xmlns:a16="http://schemas.microsoft.com/office/drawing/2014/main" id="{3C56DD4D-4702-017C-AA3A-E38F9903C6B5}"/>
              </a:ext>
            </a:extLst>
          </p:cNvPr>
          <p:cNvSpPr txBox="1">
            <a:spLocks/>
          </p:cNvSpPr>
          <p:nvPr/>
        </p:nvSpPr>
        <p:spPr>
          <a:xfrm>
            <a:off x="1170858" y="798745"/>
            <a:ext cx="7884367" cy="719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r"/>
            <a:r>
              <a:rPr lang="en-US" sz="2400" u="sng" dirty="0">
                <a:solidFill>
                  <a:schemeClr val="accent6"/>
                </a:solidFill>
                <a:highlight>
                  <a:srgbClr val="FFFFFF"/>
                </a:highlight>
                <a:latin typeface="Arial" panose="020B0604020202020204" pitchFamily="34" charset="0"/>
              </a:rPr>
              <a:t>Current </a:t>
            </a:r>
          </a:p>
          <a:p>
            <a:pPr algn="r"/>
            <a:r>
              <a:rPr lang="en-US" sz="2400" u="sng" dirty="0">
                <a:solidFill>
                  <a:schemeClr val="accent6"/>
                </a:solidFill>
                <a:highlight>
                  <a:srgbClr val="FFFFFF"/>
                </a:highlight>
                <a:latin typeface="Arial" panose="020B0604020202020204" pitchFamily="34" charset="0"/>
              </a:rPr>
              <a:t>Undergraduates </a:t>
            </a:r>
          </a:p>
          <a:p>
            <a:pPr algn="r"/>
            <a:r>
              <a:rPr lang="en-US" sz="2400" u="sng" dirty="0">
                <a:solidFill>
                  <a:schemeClr val="accent6"/>
                </a:solidFill>
                <a:highlight>
                  <a:srgbClr val="FFFFFF"/>
                </a:highlight>
                <a:latin typeface="Arial" panose="020B0604020202020204" pitchFamily="34" charset="0"/>
              </a:rPr>
              <a:t>Present </a:t>
            </a:r>
          </a:p>
          <a:p>
            <a:pPr algn="r"/>
            <a:r>
              <a:rPr lang="en-US" sz="2400" u="sng" dirty="0">
                <a:solidFill>
                  <a:schemeClr val="accent6"/>
                </a:solidFill>
                <a:highlight>
                  <a:srgbClr val="FFFFFF"/>
                </a:highlight>
                <a:latin typeface="Arial" panose="020B0604020202020204" pitchFamily="34" charset="0"/>
              </a:rPr>
              <a:t>Tonight</a:t>
            </a:r>
            <a:br>
              <a:rPr lang="en-US" sz="2400" u="sng" dirty="0">
                <a:solidFill>
                  <a:schemeClr val="accent6"/>
                </a:solidFill>
                <a:highlight>
                  <a:srgbClr val="FFFFFF"/>
                </a:highlight>
                <a:latin typeface="Arial" panose="020B0604020202020204" pitchFamily="34" charset="0"/>
              </a:rPr>
            </a:br>
            <a:endParaRPr lang="en-US" sz="2400" b="1" dirty="0"/>
          </a:p>
        </p:txBody>
      </p:sp>
      <p:sp>
        <p:nvSpPr>
          <p:cNvPr id="5" name="TextBox 4">
            <a:extLst>
              <a:ext uri="{FF2B5EF4-FFF2-40B4-BE49-F238E27FC236}">
                <a16:creationId xmlns:a16="http://schemas.microsoft.com/office/drawing/2014/main" id="{A40C5FF0-43BD-BC65-9ADF-22274408906B}"/>
              </a:ext>
            </a:extLst>
          </p:cNvPr>
          <p:cNvSpPr txBox="1"/>
          <p:nvPr/>
        </p:nvSpPr>
        <p:spPr>
          <a:xfrm>
            <a:off x="4645498" y="942485"/>
            <a:ext cx="4219195" cy="5324535"/>
          </a:xfrm>
          <a:prstGeom prst="rect">
            <a:avLst/>
          </a:prstGeom>
          <a:noFill/>
        </p:spPr>
        <p:txBody>
          <a:bodyPr wrap="square" rtlCol="0">
            <a:spAutoFit/>
          </a:bodyPr>
          <a:lstStyle/>
          <a:p>
            <a:r>
              <a:rPr lang="en-US" sz="2000" dirty="0">
                <a:solidFill>
                  <a:schemeClr val="accent5"/>
                </a:solidFill>
              </a:rPr>
              <a:t>Iraklis </a:t>
            </a:r>
            <a:r>
              <a:rPr lang="en-US" sz="2000" dirty="0" err="1">
                <a:solidFill>
                  <a:schemeClr val="accent5"/>
                </a:solidFill>
              </a:rPr>
              <a:t>Pouka</a:t>
            </a:r>
            <a:endParaRPr lang="en-US" sz="2000" dirty="0">
              <a:solidFill>
                <a:schemeClr val="accent5"/>
              </a:solidFill>
            </a:endParaRPr>
          </a:p>
          <a:p>
            <a:r>
              <a:rPr lang="en-US" sz="2000" dirty="0">
                <a:solidFill>
                  <a:schemeClr val="accent5"/>
                </a:solidFill>
              </a:rPr>
              <a:t>CCSU</a:t>
            </a:r>
          </a:p>
          <a:p>
            <a:endParaRPr lang="en-US" sz="2000" dirty="0">
              <a:solidFill>
                <a:schemeClr val="accent5"/>
              </a:solidFill>
            </a:endParaRPr>
          </a:p>
          <a:p>
            <a:r>
              <a:rPr lang="en-US" sz="2000" dirty="0">
                <a:solidFill>
                  <a:schemeClr val="accent5"/>
                </a:solidFill>
              </a:rPr>
              <a:t>Autumn Raffone</a:t>
            </a:r>
          </a:p>
          <a:p>
            <a:r>
              <a:rPr lang="en-US" sz="2000" dirty="0">
                <a:solidFill>
                  <a:schemeClr val="accent5"/>
                </a:solidFill>
              </a:rPr>
              <a:t>University of Hartford</a:t>
            </a:r>
          </a:p>
          <a:p>
            <a:endParaRPr lang="en-US" sz="2000" dirty="0">
              <a:solidFill>
                <a:schemeClr val="accent5"/>
              </a:solidFill>
            </a:endParaRPr>
          </a:p>
          <a:p>
            <a:r>
              <a:rPr lang="en-US" sz="2000" dirty="0">
                <a:solidFill>
                  <a:schemeClr val="accent5"/>
                </a:solidFill>
              </a:rPr>
              <a:t>Benjamin Shatzel</a:t>
            </a:r>
          </a:p>
          <a:p>
            <a:r>
              <a:rPr lang="en-US" sz="2000" dirty="0">
                <a:solidFill>
                  <a:schemeClr val="accent5"/>
                </a:solidFill>
              </a:rPr>
              <a:t>University of Connecticut</a:t>
            </a:r>
          </a:p>
          <a:p>
            <a:endParaRPr lang="en-US" sz="2000" dirty="0">
              <a:solidFill>
                <a:schemeClr val="accent5"/>
              </a:solidFill>
            </a:endParaRPr>
          </a:p>
          <a:p>
            <a:r>
              <a:rPr lang="en-US" sz="2000" dirty="0">
                <a:solidFill>
                  <a:schemeClr val="accent5"/>
                </a:solidFill>
              </a:rPr>
              <a:t>Francesco Spinelli</a:t>
            </a:r>
          </a:p>
          <a:p>
            <a:r>
              <a:rPr lang="en-US" sz="2000" dirty="0">
                <a:solidFill>
                  <a:schemeClr val="accent5"/>
                </a:solidFill>
              </a:rPr>
              <a:t>University of New Haven</a:t>
            </a:r>
          </a:p>
          <a:p>
            <a:endParaRPr lang="en-US" sz="2000" dirty="0">
              <a:solidFill>
                <a:schemeClr val="accent5"/>
              </a:solidFill>
            </a:endParaRPr>
          </a:p>
          <a:p>
            <a:r>
              <a:rPr lang="en-US" sz="2000" dirty="0">
                <a:solidFill>
                  <a:schemeClr val="accent5"/>
                </a:solidFill>
              </a:rPr>
              <a:t>Matthew Woska</a:t>
            </a:r>
          </a:p>
          <a:p>
            <a:r>
              <a:rPr lang="en-US" sz="2000" dirty="0">
                <a:solidFill>
                  <a:schemeClr val="accent5"/>
                </a:solidFill>
              </a:rPr>
              <a:t>Quinnipiac University</a:t>
            </a:r>
          </a:p>
          <a:p>
            <a:endParaRPr lang="en-US" sz="2000" dirty="0">
              <a:solidFill>
                <a:schemeClr val="accent5"/>
              </a:solidFill>
            </a:endParaRPr>
          </a:p>
          <a:p>
            <a:r>
              <a:rPr lang="en-US" sz="2000" dirty="0">
                <a:solidFill>
                  <a:schemeClr val="accent5"/>
                </a:solidFill>
                <a:highlight>
                  <a:srgbClr val="FFFFFF"/>
                </a:highlight>
                <a:latin typeface="Arial" panose="020B0604020202020204" pitchFamily="34" charset="0"/>
              </a:rPr>
              <a:t>Emilia Wypasek</a:t>
            </a:r>
          </a:p>
          <a:p>
            <a:r>
              <a:rPr lang="en-US" sz="2000" dirty="0">
                <a:solidFill>
                  <a:schemeClr val="accent5"/>
                </a:solidFill>
                <a:highlight>
                  <a:srgbClr val="FFFFFF"/>
                </a:highlight>
                <a:latin typeface="Arial" panose="020B0604020202020204" pitchFamily="34" charset="0"/>
              </a:rPr>
              <a:t>University of New Haven</a:t>
            </a:r>
            <a:endParaRPr lang="en-US" sz="2000" dirty="0">
              <a:solidFill>
                <a:schemeClr val="accent5"/>
              </a:solidFill>
            </a:endParaRPr>
          </a:p>
        </p:txBody>
      </p:sp>
    </p:spTree>
    <p:extLst>
      <p:ext uri="{BB962C8B-B14F-4D97-AF65-F5344CB8AC3E}">
        <p14:creationId xmlns:p14="http://schemas.microsoft.com/office/powerpoint/2010/main" val="67460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9264-4BE1-9999-6027-4845DC36A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CBDD8-803A-AFFB-A246-F6205DF29EC3}"/>
              </a:ext>
            </a:extLst>
          </p:cNvPr>
          <p:cNvSpPr>
            <a:spLocks noGrp="1"/>
          </p:cNvSpPr>
          <p:nvPr>
            <p:ph type="title"/>
          </p:nvPr>
        </p:nvSpPr>
        <p:spPr>
          <a:xfrm>
            <a:off x="254977" y="364647"/>
            <a:ext cx="8651629" cy="719946"/>
          </a:xfrm>
        </p:spPr>
        <p:txBody>
          <a:bodyPr/>
          <a:lstStyle/>
          <a:p>
            <a:pPr algn="ctr"/>
            <a:r>
              <a:rPr lang="en-US" b="1" dirty="0"/>
              <a:t>Student Scholarships</a:t>
            </a:r>
          </a:p>
        </p:txBody>
      </p:sp>
      <p:sp>
        <p:nvSpPr>
          <p:cNvPr id="3" name="Content Placeholder 2">
            <a:extLst>
              <a:ext uri="{FF2B5EF4-FFF2-40B4-BE49-F238E27FC236}">
                <a16:creationId xmlns:a16="http://schemas.microsoft.com/office/drawing/2014/main" id="{C25CB8D9-D891-F431-200D-4123119F3C47}"/>
              </a:ext>
            </a:extLst>
          </p:cNvPr>
          <p:cNvSpPr>
            <a:spLocks noGrp="1"/>
          </p:cNvSpPr>
          <p:nvPr>
            <p:ph idx="1"/>
          </p:nvPr>
        </p:nvSpPr>
        <p:spPr>
          <a:xfrm>
            <a:off x="237392" y="1084593"/>
            <a:ext cx="8669214" cy="4122782"/>
          </a:xfrm>
        </p:spPr>
        <p:txBody>
          <a:bodyPr>
            <a:noAutofit/>
          </a:bodyPr>
          <a:lstStyle/>
          <a:p>
            <a:pPr marL="0" indent="0" algn="ctr">
              <a:lnSpc>
                <a:spcPct val="150000"/>
              </a:lnSpc>
              <a:buNone/>
            </a:pPr>
            <a:r>
              <a:rPr lang="en-US" sz="3200" u="sng" dirty="0">
                <a:solidFill>
                  <a:schemeClr val="accent5"/>
                </a:solidFill>
                <a:highlight>
                  <a:srgbClr val="FFFFFF"/>
                </a:highlight>
                <a:latin typeface="Arial" panose="020B0604020202020204" pitchFamily="34" charset="0"/>
              </a:rPr>
              <a:t>Current Undergraduates (not present tonight)</a:t>
            </a:r>
          </a:p>
          <a:p>
            <a:pPr marL="0" indent="0">
              <a:lnSpc>
                <a:spcPct val="100000"/>
              </a:lnSpc>
              <a:spcBef>
                <a:spcPts val="0"/>
              </a:spcBef>
              <a:buNone/>
            </a:pPr>
            <a:endParaRPr lang="en-US" sz="3200" dirty="0">
              <a:solidFill>
                <a:schemeClr val="accent5"/>
              </a:solidFill>
              <a:highlight>
                <a:srgbClr val="FFFFFF"/>
              </a:highlight>
              <a:latin typeface="Arial" panose="020B0604020202020204" pitchFamily="34" charset="0"/>
            </a:endParaRPr>
          </a:p>
          <a:p>
            <a:pPr marL="0" indent="0">
              <a:lnSpc>
                <a:spcPct val="100000"/>
              </a:lnSpc>
              <a:spcBef>
                <a:spcPts val="0"/>
              </a:spcBef>
              <a:buNone/>
            </a:pPr>
            <a:r>
              <a:rPr lang="en-US" sz="3200" dirty="0">
                <a:solidFill>
                  <a:schemeClr val="accent5"/>
                </a:solidFill>
                <a:highlight>
                  <a:srgbClr val="FFFFFF"/>
                </a:highlight>
                <a:latin typeface="Arial" panose="020B0604020202020204" pitchFamily="34" charset="0"/>
              </a:rPr>
              <a:t>Jacob Fox	CT State Community College</a:t>
            </a:r>
          </a:p>
          <a:p>
            <a:pPr marL="0" indent="0">
              <a:lnSpc>
                <a:spcPct val="100000"/>
              </a:lnSpc>
              <a:spcBef>
                <a:spcPts val="0"/>
              </a:spcBef>
              <a:buNone/>
            </a:pPr>
            <a:r>
              <a:rPr lang="en-US" sz="3200" dirty="0">
                <a:solidFill>
                  <a:schemeClr val="accent5"/>
                </a:solidFill>
                <a:highlight>
                  <a:srgbClr val="FFFFFF"/>
                </a:highlight>
                <a:latin typeface="Arial" panose="020B0604020202020204" pitchFamily="34" charset="0"/>
              </a:rPr>
              <a:t>			Three Rivers Campus</a:t>
            </a:r>
          </a:p>
          <a:p>
            <a:pPr marL="0" indent="0">
              <a:lnSpc>
                <a:spcPct val="150000"/>
              </a:lnSpc>
              <a:buNone/>
            </a:pPr>
            <a:r>
              <a:rPr lang="en-US" sz="3200" dirty="0">
                <a:solidFill>
                  <a:schemeClr val="accent5"/>
                </a:solidFill>
                <a:highlight>
                  <a:srgbClr val="FFFFFF"/>
                </a:highlight>
                <a:latin typeface="Arial" panose="020B0604020202020204" pitchFamily="34" charset="0"/>
              </a:rPr>
              <a:t>John Kelly	University of Hartford</a:t>
            </a:r>
          </a:p>
        </p:txBody>
      </p:sp>
    </p:spTree>
    <p:extLst>
      <p:ext uri="{BB962C8B-B14F-4D97-AF65-F5344CB8AC3E}">
        <p14:creationId xmlns:p14="http://schemas.microsoft.com/office/powerpoint/2010/main" val="2788540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06" y="250385"/>
            <a:ext cx="8073146" cy="774763"/>
          </a:xfrm>
        </p:spPr>
        <p:txBody>
          <a:bodyPr/>
          <a:lstStyle/>
          <a:p>
            <a:r>
              <a:rPr lang="en-US" b="1" dirty="0"/>
              <a:t>Meeting Presentation</a:t>
            </a:r>
          </a:p>
        </p:txBody>
      </p:sp>
      <p:sp>
        <p:nvSpPr>
          <p:cNvPr id="3" name="Content Placeholder 2"/>
          <p:cNvSpPr>
            <a:spLocks noGrp="1"/>
          </p:cNvSpPr>
          <p:nvPr>
            <p:ph idx="1"/>
          </p:nvPr>
        </p:nvSpPr>
        <p:spPr>
          <a:xfrm>
            <a:off x="73006" y="1207748"/>
            <a:ext cx="8997988" cy="4676944"/>
          </a:xfrm>
        </p:spPr>
        <p:txBody>
          <a:bodyPr>
            <a:noAutofit/>
          </a:bodyPr>
          <a:lstStyle/>
          <a:p>
            <a:pPr marL="0" indent="0">
              <a:lnSpc>
                <a:spcPct val="100000"/>
              </a:lnSpc>
              <a:spcBef>
                <a:spcPts val="0"/>
              </a:spcBef>
              <a:buNone/>
            </a:pPr>
            <a:r>
              <a:rPr lang="en-US" b="1" dirty="0"/>
              <a:t>Latest Activities of the Connecticut Port Authority</a:t>
            </a:r>
            <a:br>
              <a:rPr lang="en-US" sz="1800" i="1" dirty="0">
                <a:solidFill>
                  <a:schemeClr val="accent6">
                    <a:lumMod val="75000"/>
                  </a:schemeClr>
                </a:solidFill>
              </a:rPr>
            </a:br>
            <a:endParaRPr lang="en-US" sz="1800" i="1"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dirty="0">
              <a:solidFill>
                <a:schemeClr val="accent6">
                  <a:lumMod val="75000"/>
                </a:schemeClr>
              </a:solidFill>
            </a:endParaRPr>
          </a:p>
          <a:p>
            <a:pPr marL="0" indent="0">
              <a:lnSpc>
                <a:spcPct val="100000"/>
              </a:lnSpc>
              <a:spcBef>
                <a:spcPts val="0"/>
              </a:spcBef>
              <a:buNone/>
            </a:pPr>
            <a:endParaRPr lang="en-US" sz="2000" i="1" dirty="0">
              <a:solidFill>
                <a:schemeClr val="accent6">
                  <a:lumMod val="75000"/>
                </a:schemeClr>
              </a:solidFill>
            </a:endParaRPr>
          </a:p>
          <a:p>
            <a:pPr marL="0" indent="0">
              <a:lnSpc>
                <a:spcPct val="100000"/>
              </a:lnSpc>
              <a:spcBef>
                <a:spcPts val="0"/>
              </a:spcBef>
              <a:buNone/>
            </a:pPr>
            <a:endParaRPr lang="en-US" sz="2000" i="1" dirty="0">
              <a:solidFill>
                <a:schemeClr val="accent6">
                  <a:lumMod val="75000"/>
                </a:schemeClr>
              </a:solidFill>
            </a:endParaRPr>
          </a:p>
          <a:p>
            <a:pPr marL="0" indent="0">
              <a:lnSpc>
                <a:spcPct val="100000"/>
              </a:lnSpc>
              <a:spcBef>
                <a:spcPts val="0"/>
              </a:spcBef>
              <a:buNone/>
            </a:pPr>
            <a:endParaRPr lang="en-US" sz="2000" i="1" dirty="0">
              <a:solidFill>
                <a:schemeClr val="accent6">
                  <a:lumMod val="75000"/>
                </a:schemeClr>
              </a:solidFill>
            </a:endParaRPr>
          </a:p>
          <a:p>
            <a:pPr marL="0" indent="0">
              <a:lnSpc>
                <a:spcPct val="100000"/>
              </a:lnSpc>
              <a:spcBef>
                <a:spcPts val="0"/>
              </a:spcBef>
              <a:buNone/>
            </a:pPr>
            <a:r>
              <a:rPr lang="en-US" sz="2000" i="1" dirty="0">
                <a:solidFill>
                  <a:schemeClr val="accent6">
                    <a:lumMod val="75000"/>
                  </a:schemeClr>
                </a:solidFill>
              </a:rPr>
              <a:t>   Michael J. O’Connor</a:t>
            </a:r>
            <a:endParaRPr lang="en-US" sz="2000" b="0" i="1" dirty="0">
              <a:solidFill>
                <a:srgbClr val="005DAC"/>
              </a:solidFill>
              <a:effectLst/>
              <a:latin typeface="museo-sans-condensed-300"/>
            </a:endParaRPr>
          </a:p>
        </p:txBody>
      </p:sp>
      <p:pic>
        <p:nvPicPr>
          <p:cNvPr id="8" name="Picture 6">
            <a:extLst>
              <a:ext uri="{FF2B5EF4-FFF2-40B4-BE49-F238E27FC236}">
                <a16:creationId xmlns:a16="http://schemas.microsoft.com/office/drawing/2014/main" id="{6E459BD0-D356-5FEC-6D56-86D658C52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245" b="2824"/>
          <a:stretch>
            <a:fillRect/>
          </a:stretch>
        </p:blipFill>
        <p:spPr bwMode="auto">
          <a:xfrm>
            <a:off x="7523240" y="207965"/>
            <a:ext cx="1547754" cy="105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9DD9607-7937-3085-EA85-6D4A7DBC4365}"/>
              </a:ext>
            </a:extLst>
          </p:cNvPr>
          <p:cNvSpPr txBox="1"/>
          <p:nvPr/>
        </p:nvSpPr>
        <p:spPr>
          <a:xfrm>
            <a:off x="3000652" y="1798396"/>
            <a:ext cx="6143348" cy="4493538"/>
          </a:xfrm>
          <a:prstGeom prst="rect">
            <a:avLst/>
          </a:prstGeom>
          <a:noFill/>
        </p:spPr>
        <p:txBody>
          <a:bodyPr wrap="square" rtlCol="0">
            <a:spAutoFit/>
          </a:bodyPr>
          <a:lstStyle/>
          <a:p>
            <a:r>
              <a:rPr lang="en-US" sz="1500" dirty="0"/>
              <a:t>Michael J. O’Connor, Executive Director of the Connecticut Port Authority, is a longtime Connecticut resident and Navy veteran, committed to growing the maritime economy on Connecticut’s coastline.</a:t>
            </a:r>
          </a:p>
          <a:p>
            <a:r>
              <a:rPr lang="en-US" sz="1500" dirty="0"/>
              <a:t> </a:t>
            </a:r>
          </a:p>
          <a:p>
            <a:r>
              <a:rPr lang="en-US" sz="1500" dirty="0"/>
              <a:t>Prior to joining the Connecticut Port Authority, O’Connor completed a 32-year career in commercial nuclear power, most recently as the vice president at Dominion Energy’s Millstone Nuclear Power Station in Waterford, Connecticut. He has a bachelor’s degree in mechanical engineering from the University of New Haven and a master’s degree in business management from the University of Connecticut. O’Connor’s work in nuclear started in the United States Navy where he completed a 10-year enlistment and attained the rank of chief petty officer.</a:t>
            </a:r>
          </a:p>
          <a:p>
            <a:r>
              <a:rPr lang="en-US" sz="1500" dirty="0"/>
              <a:t> </a:t>
            </a:r>
          </a:p>
          <a:p>
            <a:r>
              <a:rPr lang="en-US" sz="1500" dirty="0"/>
              <a:t>O’Connor is an elected member of the town of Bozrah’s Board of Finance and has been the chairman for 26 years. He is vice chair of the Mitchell College Board of Trustees and is a past member of the Southeastern Connecticut Water Authority</a:t>
            </a:r>
            <a:r>
              <a:rPr lang="en-US" sz="1600" dirty="0"/>
              <a:t>.</a:t>
            </a:r>
          </a:p>
        </p:txBody>
      </p:sp>
      <p:pic>
        <p:nvPicPr>
          <p:cNvPr id="5" name="Picture 4">
            <a:extLst>
              <a:ext uri="{FF2B5EF4-FFF2-40B4-BE49-F238E27FC236}">
                <a16:creationId xmlns:a16="http://schemas.microsoft.com/office/drawing/2014/main" id="{03B3CC26-6F29-11AD-C9A6-03CC4EC40D9E}"/>
              </a:ext>
            </a:extLst>
          </p:cNvPr>
          <p:cNvPicPr>
            <a:picLocks noChangeAspect="1"/>
          </p:cNvPicPr>
          <p:nvPr/>
        </p:nvPicPr>
        <p:blipFill>
          <a:blip r:embed="rId4"/>
          <a:stretch>
            <a:fillRect/>
          </a:stretch>
        </p:blipFill>
        <p:spPr>
          <a:xfrm>
            <a:off x="73006" y="1927108"/>
            <a:ext cx="2927646" cy="3238223"/>
          </a:xfrm>
          <a:prstGeom prst="rect">
            <a:avLst/>
          </a:prstGeom>
        </p:spPr>
      </p:pic>
    </p:spTree>
    <p:extLst>
      <p:ext uri="{BB962C8B-B14F-4D97-AF65-F5344CB8AC3E}">
        <p14:creationId xmlns:p14="http://schemas.microsoft.com/office/powerpoint/2010/main" val="461260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061CE-44B4-2E6B-FDFB-85FF31CB3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51E97-E49F-6631-F196-2F7CF6ED70A0}"/>
              </a:ext>
            </a:extLst>
          </p:cNvPr>
          <p:cNvSpPr>
            <a:spLocks noGrp="1"/>
          </p:cNvSpPr>
          <p:nvPr>
            <p:ph type="title"/>
          </p:nvPr>
        </p:nvSpPr>
        <p:spPr>
          <a:xfrm>
            <a:off x="254977" y="364647"/>
            <a:ext cx="8651629" cy="719946"/>
          </a:xfrm>
        </p:spPr>
        <p:txBody>
          <a:bodyPr/>
          <a:lstStyle/>
          <a:p>
            <a:pPr algn="ctr"/>
            <a:r>
              <a:rPr lang="en-US" b="1" dirty="0"/>
              <a:t>Tonight’s Schedule</a:t>
            </a:r>
          </a:p>
        </p:txBody>
      </p:sp>
      <p:sp>
        <p:nvSpPr>
          <p:cNvPr id="3" name="Content Placeholder 2">
            <a:extLst>
              <a:ext uri="{FF2B5EF4-FFF2-40B4-BE49-F238E27FC236}">
                <a16:creationId xmlns:a16="http://schemas.microsoft.com/office/drawing/2014/main" id="{6879CED3-9653-C76F-846E-59595EDB6194}"/>
              </a:ext>
            </a:extLst>
          </p:cNvPr>
          <p:cNvSpPr>
            <a:spLocks noGrp="1"/>
          </p:cNvSpPr>
          <p:nvPr>
            <p:ph idx="1"/>
          </p:nvPr>
        </p:nvSpPr>
        <p:spPr>
          <a:xfrm>
            <a:off x="237392" y="1084593"/>
            <a:ext cx="8669214" cy="4122782"/>
          </a:xfrm>
        </p:spPr>
        <p:txBody>
          <a:bodyPr>
            <a:noAutofit/>
          </a:bodyPr>
          <a:lstStyle/>
          <a:p>
            <a:pPr marL="0" indent="0">
              <a:lnSpc>
                <a:spcPct val="150000"/>
              </a:lnSpc>
              <a:buNone/>
            </a:pPr>
            <a:r>
              <a:rPr lang="en-US" sz="3600" dirty="0">
                <a:solidFill>
                  <a:schemeClr val="accent1">
                    <a:lumMod val="60000"/>
                    <a:lumOff val="40000"/>
                  </a:schemeClr>
                </a:solidFill>
                <a:highlight>
                  <a:srgbClr val="FFFFFF"/>
                </a:highlight>
                <a:latin typeface="Arial" panose="020B0604020202020204" pitchFamily="34" charset="0"/>
              </a:rPr>
              <a:t>5:30 – 6:30 p.m. Social Hour</a:t>
            </a:r>
            <a:br>
              <a:rPr lang="en-US" sz="3600" dirty="0">
                <a:solidFill>
                  <a:srgbClr val="005DAC"/>
                </a:solidFill>
              </a:rPr>
            </a:br>
            <a:r>
              <a:rPr lang="en-US" sz="3600" dirty="0">
                <a:solidFill>
                  <a:schemeClr val="accent1">
                    <a:lumMod val="75000"/>
                  </a:schemeClr>
                </a:solidFill>
                <a:highlight>
                  <a:srgbClr val="FFFFFF"/>
                </a:highlight>
                <a:latin typeface="Arial" panose="020B0604020202020204" pitchFamily="34" charset="0"/>
              </a:rPr>
              <a:t>6:30 – 7:00 p.m. Dinner</a:t>
            </a:r>
            <a:br>
              <a:rPr lang="en-US" sz="3600" dirty="0">
                <a:solidFill>
                  <a:srgbClr val="005DAC"/>
                </a:solidFill>
              </a:rPr>
            </a:br>
            <a:r>
              <a:rPr lang="en-US" sz="3600" dirty="0">
                <a:solidFill>
                  <a:schemeClr val="accent1">
                    <a:lumMod val="50000"/>
                  </a:schemeClr>
                </a:solidFill>
                <a:highlight>
                  <a:srgbClr val="FFFFFF"/>
                </a:highlight>
                <a:latin typeface="Arial" panose="020B0604020202020204" pitchFamily="34" charset="0"/>
              </a:rPr>
              <a:t>7:00 p.m. Opening remarks, USCGA Student presentation, Scholarships, Speaker Introduction</a:t>
            </a:r>
            <a:br>
              <a:rPr lang="en-US" sz="3600" dirty="0">
                <a:solidFill>
                  <a:srgbClr val="005DAC"/>
                </a:solidFill>
              </a:rPr>
            </a:br>
            <a:r>
              <a:rPr lang="en-US" sz="3600" dirty="0">
                <a:solidFill>
                  <a:srgbClr val="005DAC"/>
                </a:solidFill>
                <a:highlight>
                  <a:srgbClr val="FFFFFF"/>
                </a:highlight>
                <a:latin typeface="Arial" panose="020B0604020202020204" pitchFamily="34" charset="0"/>
              </a:rPr>
              <a:t>7:10 p.m. Presentation</a:t>
            </a:r>
            <a:endParaRPr lang="en-US" sz="3600" dirty="0">
              <a:solidFill>
                <a:srgbClr val="005DAC"/>
              </a:solidFill>
            </a:endParaRPr>
          </a:p>
        </p:txBody>
      </p:sp>
    </p:spTree>
    <p:extLst>
      <p:ext uri="{BB962C8B-B14F-4D97-AF65-F5344CB8AC3E}">
        <p14:creationId xmlns:p14="http://schemas.microsoft.com/office/powerpoint/2010/main" val="327471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490049"/>
          </a:xfrm>
        </p:spPr>
        <p:txBody>
          <a:bodyPr>
            <a:normAutofit/>
          </a:bodyPr>
          <a:lstStyle/>
          <a:p>
            <a:pPr algn="ctr"/>
            <a:r>
              <a:rPr lang="en-US" b="1" i="1" dirty="0"/>
              <a:t>Thank you to this year’s </a:t>
            </a:r>
            <a:br>
              <a:rPr lang="en-US" b="1" i="1" dirty="0"/>
            </a:br>
            <a:r>
              <a:rPr lang="en-US" b="1" i="1" dirty="0"/>
              <a:t>Annual Sponsors</a:t>
            </a:r>
            <a:endParaRPr lang="en-US" b="1" i="1" dirty="0">
              <a:solidFill>
                <a:schemeClr val="accent2">
                  <a:lumMod val="75000"/>
                </a:schemeClr>
              </a:solidFill>
            </a:endParaRPr>
          </a:p>
        </p:txBody>
      </p:sp>
      <p:sp>
        <p:nvSpPr>
          <p:cNvPr id="4" name="Footer Placeholder 3"/>
          <p:cNvSpPr>
            <a:spLocks noGrp="1"/>
          </p:cNvSpPr>
          <p:nvPr>
            <p:ph type="ftr" sz="quarter" idx="11"/>
          </p:nvPr>
        </p:nvSpPr>
        <p:spPr/>
        <p:txBody>
          <a:bodyPr/>
          <a:lstStyle/>
          <a:p>
            <a:pPr algn="ctr"/>
            <a:r>
              <a:rPr lang="en-US" altLang="en-US" sz="1000" dirty="0">
                <a:hlinkClick r:id="rId3"/>
              </a:rPr>
              <a:t>http://sections.asce.org/connecticut/</a:t>
            </a:r>
            <a:r>
              <a:rPr lang="en-US" altLang="en-US" sz="1000" dirty="0"/>
              <a:t>   </a:t>
            </a:r>
            <a:r>
              <a:rPr lang="en-US" altLang="en-US" sz="1000" dirty="0">
                <a:latin typeface="Cambria" panose="02040503050406030204" pitchFamily="18" charset="0"/>
                <a:cs typeface="Arial" panose="020B0604020202020204" pitchFamily="34" charset="0"/>
              </a:rPr>
              <a:t>Email: csceinfo@gmail.com</a:t>
            </a:r>
          </a:p>
        </p:txBody>
      </p:sp>
      <p:pic>
        <p:nvPicPr>
          <p:cNvPr id="2050" name="Picture 2" descr="CHA Announces Rebrand and Launches New Website">
            <a:extLst>
              <a:ext uri="{FF2B5EF4-FFF2-40B4-BE49-F238E27FC236}">
                <a16:creationId xmlns:a16="http://schemas.microsoft.com/office/drawing/2014/main" id="{17ED8958-6150-33BC-B8F4-255492950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011" y="1697801"/>
            <a:ext cx="3197064" cy="1672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illing services that you can rely on. - Seaboard Drilling">
            <a:extLst>
              <a:ext uri="{FF2B5EF4-FFF2-40B4-BE49-F238E27FC236}">
                <a16:creationId xmlns:a16="http://schemas.microsoft.com/office/drawing/2014/main" id="{53562CD2-DDF3-E48A-19D0-69751A28B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895" y="3539750"/>
            <a:ext cx="5001296" cy="12003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circle and a line in it&#10;&#10;AI-generated content may be incorrect.">
            <a:extLst>
              <a:ext uri="{FF2B5EF4-FFF2-40B4-BE49-F238E27FC236}">
                <a16:creationId xmlns:a16="http://schemas.microsoft.com/office/drawing/2014/main" id="{0ABCFF89-DA8A-4DF0-DD32-D6A4B51543DF}"/>
              </a:ext>
            </a:extLst>
          </p:cNvPr>
          <p:cNvPicPr>
            <a:picLocks noChangeAspect="1"/>
          </p:cNvPicPr>
          <p:nvPr/>
        </p:nvPicPr>
        <p:blipFill>
          <a:blip r:embed="rId6"/>
          <a:stretch>
            <a:fillRect/>
          </a:stretch>
        </p:blipFill>
        <p:spPr>
          <a:xfrm>
            <a:off x="7113517" y="1760161"/>
            <a:ext cx="1587702" cy="1529515"/>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33F0CA05-87DC-5978-EFB5-93AB03322A5C}"/>
              </a:ext>
            </a:extLst>
          </p:cNvPr>
          <p:cNvPicPr>
            <a:picLocks noChangeAspect="1"/>
          </p:cNvPicPr>
          <p:nvPr/>
        </p:nvPicPr>
        <p:blipFill>
          <a:blip r:embed="rId7"/>
          <a:stretch>
            <a:fillRect/>
          </a:stretch>
        </p:blipFill>
        <p:spPr>
          <a:xfrm>
            <a:off x="2469437" y="4909102"/>
            <a:ext cx="4200211" cy="859134"/>
          </a:xfrm>
          <a:prstGeom prst="rect">
            <a:avLst/>
          </a:prstGeom>
        </p:spPr>
      </p:pic>
      <p:pic>
        <p:nvPicPr>
          <p:cNvPr id="8" name="Picture 7" descr="A logo with blue and green lines&#10;&#10;AI-generated content may be incorrect.">
            <a:extLst>
              <a:ext uri="{FF2B5EF4-FFF2-40B4-BE49-F238E27FC236}">
                <a16:creationId xmlns:a16="http://schemas.microsoft.com/office/drawing/2014/main" id="{416C891A-199D-8A4E-D92F-EFDAE4320361}"/>
              </a:ext>
            </a:extLst>
          </p:cNvPr>
          <p:cNvPicPr>
            <a:picLocks noChangeAspect="1"/>
          </p:cNvPicPr>
          <p:nvPr/>
        </p:nvPicPr>
        <p:blipFill>
          <a:blip r:embed="rId8"/>
          <a:stretch>
            <a:fillRect/>
          </a:stretch>
        </p:blipFill>
        <p:spPr>
          <a:xfrm>
            <a:off x="442781" y="1687464"/>
            <a:ext cx="1784480" cy="1674907"/>
          </a:xfrm>
          <a:prstGeom prst="rect">
            <a:avLst/>
          </a:prstGeom>
        </p:spPr>
      </p:pic>
    </p:spTree>
    <p:extLst>
      <p:ext uri="{BB962C8B-B14F-4D97-AF65-F5344CB8AC3E}">
        <p14:creationId xmlns:p14="http://schemas.microsoft.com/office/powerpoint/2010/main" val="371922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AEF9-B330-DD87-579E-23B8321DAE2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D8B8032-C2FC-9CC0-212C-8D313A8DA71A}"/>
              </a:ext>
            </a:extLst>
          </p:cNvPr>
          <p:cNvPicPr>
            <a:picLocks noChangeAspect="1"/>
          </p:cNvPicPr>
          <p:nvPr/>
        </p:nvPicPr>
        <p:blipFill>
          <a:blip r:embed="rId3"/>
          <a:srcRect/>
          <a:stretch/>
        </p:blipFill>
        <p:spPr>
          <a:xfrm>
            <a:off x="0" y="222432"/>
            <a:ext cx="4666105" cy="5832631"/>
          </a:xfrm>
          <a:prstGeom prst="rect">
            <a:avLst/>
          </a:prstGeom>
        </p:spPr>
      </p:pic>
      <p:pic>
        <p:nvPicPr>
          <p:cNvPr id="2" name="Picture 1">
            <a:extLst>
              <a:ext uri="{FF2B5EF4-FFF2-40B4-BE49-F238E27FC236}">
                <a16:creationId xmlns:a16="http://schemas.microsoft.com/office/drawing/2014/main" id="{5A823A09-04FC-49EA-FE41-7A52694BF702}"/>
              </a:ext>
            </a:extLst>
          </p:cNvPr>
          <p:cNvPicPr>
            <a:picLocks noChangeAspect="1"/>
          </p:cNvPicPr>
          <p:nvPr/>
        </p:nvPicPr>
        <p:blipFill>
          <a:blip r:embed="rId4"/>
          <a:srcRect l="2478" t="3319" r="1487" b="4194"/>
          <a:stretch>
            <a:fillRect/>
          </a:stretch>
        </p:blipFill>
        <p:spPr>
          <a:xfrm>
            <a:off x="4777047" y="538619"/>
            <a:ext cx="4300451" cy="5361140"/>
          </a:xfrm>
          <a:prstGeom prst="rect">
            <a:avLst/>
          </a:prstGeom>
        </p:spPr>
      </p:pic>
      <p:pic>
        <p:nvPicPr>
          <p:cNvPr id="7" name="Picture 6" descr="A qr code with a dinosaur&#10;&#10;AI-generated content may be incorrect.">
            <a:extLst>
              <a:ext uri="{FF2B5EF4-FFF2-40B4-BE49-F238E27FC236}">
                <a16:creationId xmlns:a16="http://schemas.microsoft.com/office/drawing/2014/main" id="{88810AF7-F77D-D3D1-BF68-EFD82D4A83DF}"/>
              </a:ext>
            </a:extLst>
          </p:cNvPr>
          <p:cNvPicPr>
            <a:picLocks noChangeAspect="1"/>
          </p:cNvPicPr>
          <p:nvPr/>
        </p:nvPicPr>
        <p:blipFill>
          <a:blip r:embed="rId5"/>
          <a:stretch>
            <a:fillRect/>
          </a:stretch>
        </p:blipFill>
        <p:spPr>
          <a:xfrm>
            <a:off x="3635696" y="2392132"/>
            <a:ext cx="936304" cy="936304"/>
          </a:xfrm>
          <a:prstGeom prst="rect">
            <a:avLst/>
          </a:prstGeom>
        </p:spPr>
      </p:pic>
    </p:spTree>
    <p:extLst>
      <p:ext uri="{BB962C8B-B14F-4D97-AF65-F5344CB8AC3E}">
        <p14:creationId xmlns:p14="http://schemas.microsoft.com/office/powerpoint/2010/main" val="428072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40000"/>
          </a:blip>
          <a:srcRect b="15604"/>
          <a:stretch/>
        </p:blipFill>
        <p:spPr>
          <a:xfrm>
            <a:off x="1" y="857251"/>
            <a:ext cx="9144003" cy="5143501"/>
          </a:xfrm>
          <a:prstGeom prst="rect">
            <a:avLst/>
          </a:prstGeom>
          <a:noFill/>
          <a:ln>
            <a:noFill/>
          </a:ln>
        </p:spPr>
      </p:pic>
      <p:sp>
        <p:nvSpPr>
          <p:cNvPr id="55" name="Google Shape;55;p13"/>
          <p:cNvSpPr/>
          <p:nvPr/>
        </p:nvSpPr>
        <p:spPr>
          <a:xfrm>
            <a:off x="4605450" y="2275100"/>
            <a:ext cx="3885900" cy="2307900"/>
          </a:xfrm>
          <a:prstGeom prst="rect">
            <a:avLst/>
          </a:prstGeom>
          <a:solidFill>
            <a:srgbClr val="CC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endParaRPr/>
          </a:p>
        </p:txBody>
      </p:sp>
      <p:sp>
        <p:nvSpPr>
          <p:cNvPr id="56" name="Google Shape;56;p13"/>
          <p:cNvSpPr/>
          <p:nvPr/>
        </p:nvSpPr>
        <p:spPr>
          <a:xfrm>
            <a:off x="631000" y="2275050"/>
            <a:ext cx="3195000" cy="2307900"/>
          </a:xfrm>
          <a:prstGeom prst="rect">
            <a:avLst/>
          </a:prstGeom>
          <a:solidFill>
            <a:schemeClr val="lt1"/>
          </a:solidFill>
          <a:ln w="38100" cap="flat" cmpd="sng">
            <a:solidFill>
              <a:srgbClr val="005DA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endParaRPr/>
          </a:p>
        </p:txBody>
      </p:sp>
      <p:pic>
        <p:nvPicPr>
          <p:cNvPr id="57" name="Google Shape;57;p13"/>
          <p:cNvPicPr preferRelativeResize="0"/>
          <p:nvPr/>
        </p:nvPicPr>
        <p:blipFill>
          <a:blip r:embed="rId4">
            <a:alphaModFix/>
          </a:blip>
          <a:stretch>
            <a:fillRect/>
          </a:stretch>
        </p:blipFill>
        <p:spPr>
          <a:xfrm>
            <a:off x="4770026" y="3064025"/>
            <a:ext cx="348099" cy="348078"/>
          </a:xfrm>
          <a:prstGeom prst="rect">
            <a:avLst/>
          </a:prstGeom>
          <a:noFill/>
          <a:ln>
            <a:noFill/>
          </a:ln>
        </p:spPr>
      </p:pic>
      <p:pic>
        <p:nvPicPr>
          <p:cNvPr id="58" name="Google Shape;58;p13"/>
          <p:cNvPicPr preferRelativeResize="0"/>
          <p:nvPr/>
        </p:nvPicPr>
        <p:blipFill>
          <a:blip r:embed="rId5">
            <a:alphaModFix/>
          </a:blip>
          <a:stretch>
            <a:fillRect/>
          </a:stretch>
        </p:blipFill>
        <p:spPr>
          <a:xfrm>
            <a:off x="4770025" y="3957651"/>
            <a:ext cx="348100" cy="348100"/>
          </a:xfrm>
          <a:prstGeom prst="rect">
            <a:avLst/>
          </a:prstGeom>
          <a:noFill/>
          <a:ln>
            <a:noFill/>
          </a:ln>
        </p:spPr>
      </p:pic>
      <p:pic>
        <p:nvPicPr>
          <p:cNvPr id="59" name="Google Shape;59;p13"/>
          <p:cNvPicPr preferRelativeResize="0"/>
          <p:nvPr/>
        </p:nvPicPr>
        <p:blipFill>
          <a:blip r:embed="rId6">
            <a:alphaModFix/>
          </a:blip>
          <a:stretch>
            <a:fillRect/>
          </a:stretch>
        </p:blipFill>
        <p:spPr>
          <a:xfrm>
            <a:off x="4770026" y="3510814"/>
            <a:ext cx="348089" cy="348113"/>
          </a:xfrm>
          <a:prstGeom prst="rect">
            <a:avLst/>
          </a:prstGeom>
          <a:noFill/>
          <a:ln>
            <a:noFill/>
          </a:ln>
        </p:spPr>
      </p:pic>
      <p:sp>
        <p:nvSpPr>
          <p:cNvPr id="60" name="Google Shape;60;p13"/>
          <p:cNvSpPr txBox="1"/>
          <p:nvPr/>
        </p:nvSpPr>
        <p:spPr>
          <a:xfrm>
            <a:off x="5248550" y="2275100"/>
            <a:ext cx="3242700" cy="2307900"/>
          </a:xfrm>
          <a:prstGeom prst="rect">
            <a:avLst/>
          </a:prstGeom>
          <a:noFill/>
          <a:ln>
            <a:noFill/>
          </a:ln>
        </p:spPr>
        <p:txBody>
          <a:bodyPr spcFirstLastPara="1" wrap="square" lIns="91425" tIns="91425" rIns="91425" bIns="91425" anchor="ctr" anchorCtr="0">
            <a:noAutofit/>
          </a:bodyPr>
          <a:lstStyle/>
          <a:p>
            <a:pPr>
              <a:lnSpc>
                <a:spcPct val="150000"/>
              </a:lnSpc>
            </a:pPr>
            <a:r>
              <a:rPr lang="en" sz="1900">
                <a:solidFill>
                  <a:srgbClr val="005DAB"/>
                </a:solidFill>
                <a:uFill>
                  <a:noFill/>
                </a:uFill>
                <a:hlinkClick r:id="rId7">
                  <a:extLst>
                    <a:ext uri="{A12FA001-AC4F-418D-AE19-62706E023703}">
                      <ahyp:hlinkClr xmlns:ahyp="http://schemas.microsoft.com/office/drawing/2018/hyperlinkcolor" val="tx"/>
                    </a:ext>
                  </a:extLst>
                </a:hlinkClick>
              </a:rPr>
              <a:t>csceymg@gmail.com</a:t>
            </a:r>
            <a:endParaRPr sz="1900">
              <a:solidFill>
                <a:srgbClr val="005DAB"/>
              </a:solidFill>
            </a:endParaRPr>
          </a:p>
          <a:p>
            <a:pPr>
              <a:lnSpc>
                <a:spcPct val="150000"/>
              </a:lnSpc>
            </a:pPr>
            <a:r>
              <a:rPr lang="en" sz="1900">
                <a:solidFill>
                  <a:srgbClr val="005DAB"/>
                </a:solidFill>
              </a:rPr>
              <a:t>asce.csce.ymg</a:t>
            </a:r>
            <a:endParaRPr sz="1900">
              <a:solidFill>
                <a:srgbClr val="005DAB"/>
              </a:solidFill>
            </a:endParaRPr>
          </a:p>
          <a:p>
            <a:pPr>
              <a:lnSpc>
                <a:spcPct val="150000"/>
              </a:lnSpc>
            </a:pPr>
            <a:r>
              <a:rPr lang="en" sz="1900">
                <a:solidFill>
                  <a:srgbClr val="005DAB"/>
                </a:solidFill>
              </a:rPr>
              <a:t>CSCE Younger Members</a:t>
            </a:r>
            <a:endParaRPr sz="1900">
              <a:solidFill>
                <a:srgbClr val="005DAB"/>
              </a:solidFill>
            </a:endParaRPr>
          </a:p>
          <a:p>
            <a:pPr>
              <a:lnSpc>
                <a:spcPct val="150000"/>
              </a:lnSpc>
              <a:buClr>
                <a:schemeClr val="dk1"/>
              </a:buClr>
              <a:buSzPts val="1100"/>
            </a:pPr>
            <a:r>
              <a:rPr lang="en" sz="1900">
                <a:solidFill>
                  <a:srgbClr val="005DAB"/>
                </a:solidFill>
              </a:rPr>
              <a:t>CSCE Younger Members</a:t>
            </a:r>
            <a:endParaRPr sz="1900">
              <a:solidFill>
                <a:srgbClr val="005DAB"/>
              </a:solidFill>
            </a:endParaRPr>
          </a:p>
        </p:txBody>
      </p:sp>
      <p:pic>
        <p:nvPicPr>
          <p:cNvPr id="61" name="Google Shape;61;p13"/>
          <p:cNvPicPr preferRelativeResize="0"/>
          <p:nvPr/>
        </p:nvPicPr>
        <p:blipFill>
          <a:blip r:embed="rId8">
            <a:alphaModFix/>
          </a:blip>
          <a:stretch>
            <a:fillRect/>
          </a:stretch>
        </p:blipFill>
        <p:spPr>
          <a:xfrm>
            <a:off x="2653027" y="4826450"/>
            <a:ext cx="989975" cy="996800"/>
          </a:xfrm>
          <a:prstGeom prst="rect">
            <a:avLst/>
          </a:prstGeom>
          <a:noFill/>
          <a:ln>
            <a:noFill/>
          </a:ln>
        </p:spPr>
      </p:pic>
      <p:sp>
        <p:nvSpPr>
          <p:cNvPr id="62" name="Google Shape;62;p13"/>
          <p:cNvSpPr txBox="1"/>
          <p:nvPr/>
        </p:nvSpPr>
        <p:spPr>
          <a:xfrm>
            <a:off x="675350" y="4851300"/>
            <a:ext cx="1113000" cy="947100"/>
          </a:xfrm>
          <a:prstGeom prst="rect">
            <a:avLst/>
          </a:prstGeom>
          <a:noFill/>
          <a:ln>
            <a:noFill/>
          </a:ln>
        </p:spPr>
        <p:txBody>
          <a:bodyPr spcFirstLastPara="1" wrap="square" lIns="91425" tIns="91425" rIns="91425" bIns="91425" anchor="ctr" anchorCtr="0">
            <a:noAutofit/>
          </a:bodyPr>
          <a:lstStyle/>
          <a:p>
            <a:pPr algn="ctr">
              <a:lnSpc>
                <a:spcPct val="115000"/>
              </a:lnSpc>
            </a:pPr>
            <a:r>
              <a:rPr lang="en" sz="1700">
                <a:solidFill>
                  <a:schemeClr val="lt1"/>
                </a:solidFill>
              </a:rPr>
              <a:t>EVENTS!</a:t>
            </a:r>
            <a:endParaRPr sz="1500">
              <a:solidFill>
                <a:schemeClr val="lt1"/>
              </a:solidFill>
            </a:endParaRPr>
          </a:p>
        </p:txBody>
      </p:sp>
      <p:pic>
        <p:nvPicPr>
          <p:cNvPr id="63" name="Google Shape;63;p13"/>
          <p:cNvPicPr preferRelativeResize="0"/>
          <p:nvPr/>
        </p:nvPicPr>
        <p:blipFill>
          <a:blip r:embed="rId9">
            <a:alphaModFix/>
          </a:blip>
          <a:stretch>
            <a:fillRect/>
          </a:stretch>
        </p:blipFill>
        <p:spPr>
          <a:xfrm>
            <a:off x="4713901" y="2541401"/>
            <a:ext cx="460349" cy="460349"/>
          </a:xfrm>
          <a:prstGeom prst="rect">
            <a:avLst/>
          </a:prstGeom>
          <a:noFill/>
          <a:ln>
            <a:noFill/>
          </a:ln>
        </p:spPr>
      </p:pic>
      <p:pic>
        <p:nvPicPr>
          <p:cNvPr id="64" name="Google Shape;64;p13"/>
          <p:cNvPicPr preferRelativeResize="0"/>
          <p:nvPr/>
        </p:nvPicPr>
        <p:blipFill>
          <a:blip r:embed="rId10">
            <a:alphaModFix/>
          </a:blip>
          <a:stretch>
            <a:fillRect/>
          </a:stretch>
        </p:blipFill>
        <p:spPr>
          <a:xfrm>
            <a:off x="766067" y="2376065"/>
            <a:ext cx="2829015" cy="2028125"/>
          </a:xfrm>
          <a:prstGeom prst="rect">
            <a:avLst/>
          </a:prstGeom>
          <a:noFill/>
          <a:ln>
            <a:noFill/>
          </a:ln>
        </p:spPr>
      </p:pic>
      <p:sp>
        <p:nvSpPr>
          <p:cNvPr id="65" name="Google Shape;65;p13"/>
          <p:cNvSpPr txBox="1"/>
          <p:nvPr/>
        </p:nvSpPr>
        <p:spPr>
          <a:xfrm>
            <a:off x="4332100" y="4851300"/>
            <a:ext cx="4473900" cy="947100"/>
          </a:xfrm>
          <a:prstGeom prst="rect">
            <a:avLst/>
          </a:prstGeom>
          <a:noFill/>
          <a:ln>
            <a:noFill/>
          </a:ln>
        </p:spPr>
        <p:txBody>
          <a:bodyPr spcFirstLastPara="1" wrap="square" lIns="91425" tIns="91425" rIns="91425" bIns="91425" anchor="ctr" anchorCtr="0">
            <a:noAutofit/>
          </a:bodyPr>
          <a:lstStyle/>
          <a:p>
            <a:pPr algn="ctr">
              <a:lnSpc>
                <a:spcPct val="150000"/>
              </a:lnSpc>
            </a:pPr>
            <a:r>
              <a:rPr lang="en">
                <a:solidFill>
                  <a:schemeClr val="lt1"/>
                </a:solidFill>
              </a:rPr>
              <a:t>Networking - Volunteering - Sports Outings - Student Engagement - Site Visits - Conferences - and More!</a:t>
            </a:r>
            <a:endParaRPr>
              <a:solidFill>
                <a:schemeClr val="lt1"/>
              </a:solidFill>
            </a:endParaRPr>
          </a:p>
        </p:txBody>
      </p:sp>
      <p:pic>
        <p:nvPicPr>
          <p:cNvPr id="66" name="Google Shape;66;p13"/>
          <p:cNvPicPr preferRelativeResize="0"/>
          <p:nvPr/>
        </p:nvPicPr>
        <p:blipFill rotWithShape="1">
          <a:blip r:embed="rId11">
            <a:alphaModFix/>
          </a:blip>
          <a:srcRect t="30693" b="9662"/>
          <a:stretch/>
        </p:blipFill>
        <p:spPr>
          <a:xfrm>
            <a:off x="6933050" y="1055875"/>
            <a:ext cx="1072934" cy="863324"/>
          </a:xfrm>
          <a:prstGeom prst="rect">
            <a:avLst/>
          </a:prstGeom>
          <a:noFill/>
          <a:ln>
            <a:noFill/>
          </a:ln>
          <a:effectLst>
            <a:outerShdw blurRad="57150" dist="19050" dir="5400000" algn="bl" rotWithShape="0">
              <a:srgbClr val="000000"/>
            </a:outerShdw>
          </a:effectLst>
        </p:spPr>
      </p:pic>
      <p:pic>
        <p:nvPicPr>
          <p:cNvPr id="67" name="Google Shape;67;p13"/>
          <p:cNvPicPr preferRelativeResize="0"/>
          <p:nvPr/>
        </p:nvPicPr>
        <p:blipFill rotWithShape="1">
          <a:blip r:embed="rId12">
            <a:alphaModFix/>
          </a:blip>
          <a:srcRect r="497"/>
          <a:stretch/>
        </p:blipFill>
        <p:spPr>
          <a:xfrm>
            <a:off x="8002475" y="1057401"/>
            <a:ext cx="1141524" cy="863801"/>
          </a:xfrm>
          <a:prstGeom prst="rect">
            <a:avLst/>
          </a:prstGeom>
          <a:noFill/>
          <a:ln>
            <a:noFill/>
          </a:ln>
          <a:effectLst>
            <a:outerShdw blurRad="57150" dist="19050" dir="5400000" algn="bl" rotWithShape="0">
              <a:srgbClr val="000000"/>
            </a:outerShdw>
          </a:effectLst>
        </p:spPr>
      </p:pic>
      <p:pic>
        <p:nvPicPr>
          <p:cNvPr id="68" name="Google Shape;68;p13"/>
          <p:cNvPicPr preferRelativeResize="0"/>
          <p:nvPr/>
        </p:nvPicPr>
        <p:blipFill>
          <a:blip r:embed="rId13">
            <a:alphaModFix/>
          </a:blip>
          <a:stretch>
            <a:fillRect/>
          </a:stretch>
        </p:blipFill>
        <p:spPr>
          <a:xfrm>
            <a:off x="2299676" y="1057400"/>
            <a:ext cx="1152399" cy="864092"/>
          </a:xfrm>
          <a:prstGeom prst="rect">
            <a:avLst/>
          </a:prstGeom>
          <a:noFill/>
          <a:ln>
            <a:noFill/>
          </a:ln>
          <a:effectLst>
            <a:outerShdw blurRad="57150" dist="19050" dir="5400000" algn="bl" rotWithShape="0">
              <a:srgbClr val="000000"/>
            </a:outerShdw>
          </a:effectLst>
        </p:spPr>
      </p:pic>
      <p:pic>
        <p:nvPicPr>
          <p:cNvPr id="69" name="Google Shape;69;p13"/>
          <p:cNvPicPr preferRelativeResize="0"/>
          <p:nvPr/>
        </p:nvPicPr>
        <p:blipFill>
          <a:blip r:embed="rId14">
            <a:alphaModFix/>
          </a:blip>
          <a:stretch>
            <a:fillRect/>
          </a:stretch>
        </p:blipFill>
        <p:spPr>
          <a:xfrm>
            <a:off x="-1" y="1056901"/>
            <a:ext cx="1147274" cy="860475"/>
          </a:xfrm>
          <a:prstGeom prst="rect">
            <a:avLst/>
          </a:prstGeom>
          <a:noFill/>
          <a:ln>
            <a:noFill/>
          </a:ln>
          <a:effectLst>
            <a:outerShdw blurRad="57150" dist="19050" dir="5400000" algn="bl" rotWithShape="0">
              <a:srgbClr val="000000"/>
            </a:outerShdw>
          </a:effectLst>
        </p:spPr>
      </p:pic>
      <p:pic>
        <p:nvPicPr>
          <p:cNvPr id="70" name="Google Shape;70;p13" title="IMG_7322.JPG"/>
          <p:cNvPicPr preferRelativeResize="0"/>
          <p:nvPr/>
        </p:nvPicPr>
        <p:blipFill>
          <a:blip r:embed="rId15">
            <a:alphaModFix/>
          </a:blip>
          <a:stretch>
            <a:fillRect/>
          </a:stretch>
        </p:blipFill>
        <p:spPr>
          <a:xfrm>
            <a:off x="4589100" y="1056901"/>
            <a:ext cx="1296612" cy="864349"/>
          </a:xfrm>
          <a:prstGeom prst="rect">
            <a:avLst/>
          </a:prstGeom>
          <a:noFill/>
          <a:ln>
            <a:noFill/>
          </a:ln>
          <a:effectLst>
            <a:outerShdw blurRad="57150" dist="19050" dir="5400000" algn="bl" rotWithShape="0">
              <a:srgbClr val="000000"/>
            </a:outerShdw>
          </a:effectLst>
        </p:spPr>
      </p:pic>
      <p:pic>
        <p:nvPicPr>
          <p:cNvPr id="71" name="Google Shape;71;p13" title="20240911_160329.jpg"/>
          <p:cNvPicPr preferRelativeResize="0"/>
          <p:nvPr/>
        </p:nvPicPr>
        <p:blipFill>
          <a:blip r:embed="rId16">
            <a:alphaModFix/>
          </a:blip>
          <a:stretch>
            <a:fillRect/>
          </a:stretch>
        </p:blipFill>
        <p:spPr>
          <a:xfrm>
            <a:off x="1147275" y="1055876"/>
            <a:ext cx="1152410" cy="864349"/>
          </a:xfrm>
          <a:prstGeom prst="rect">
            <a:avLst/>
          </a:prstGeom>
          <a:noFill/>
          <a:ln>
            <a:noFill/>
          </a:ln>
          <a:effectLst>
            <a:outerShdw blurRad="57150" dist="19050" dir="5400000" algn="bl" rotWithShape="0">
              <a:srgbClr val="000000">
                <a:alpha val="50000"/>
              </a:srgbClr>
            </a:outerShdw>
          </a:effectLst>
        </p:spPr>
      </p:pic>
      <p:pic>
        <p:nvPicPr>
          <p:cNvPr id="72" name="Google Shape;72;p13" title="Picture3.jpg"/>
          <p:cNvPicPr preferRelativeResize="0"/>
          <p:nvPr/>
        </p:nvPicPr>
        <p:blipFill rotWithShape="1">
          <a:blip r:embed="rId17">
            <a:alphaModFix/>
          </a:blip>
          <a:srcRect l="8206"/>
          <a:stretch/>
        </p:blipFill>
        <p:spPr>
          <a:xfrm>
            <a:off x="5879901" y="1055700"/>
            <a:ext cx="1057431" cy="864350"/>
          </a:xfrm>
          <a:prstGeom prst="rect">
            <a:avLst/>
          </a:prstGeom>
          <a:noFill/>
          <a:ln>
            <a:noFill/>
          </a:ln>
          <a:effectLst>
            <a:outerShdw blurRad="57150" dist="19050" dir="5400000" algn="bl" rotWithShape="0">
              <a:srgbClr val="000000">
                <a:alpha val="50000"/>
              </a:srgbClr>
            </a:outerShdw>
          </a:effectLst>
        </p:spPr>
      </p:pic>
      <p:pic>
        <p:nvPicPr>
          <p:cNvPr id="73" name="Google Shape;73;p13" title="misc. photo 2.jpg"/>
          <p:cNvPicPr preferRelativeResize="0"/>
          <p:nvPr/>
        </p:nvPicPr>
        <p:blipFill>
          <a:blip r:embed="rId18">
            <a:alphaModFix/>
          </a:blip>
          <a:stretch>
            <a:fillRect/>
          </a:stretch>
        </p:blipFill>
        <p:spPr>
          <a:xfrm>
            <a:off x="3441825" y="1057401"/>
            <a:ext cx="1152400" cy="863315"/>
          </a:xfrm>
          <a:prstGeom prst="rect">
            <a:avLst/>
          </a:prstGeom>
          <a:noFill/>
          <a:ln>
            <a:noFill/>
          </a:ln>
          <a:effectLst>
            <a:outerShdw blurRad="57150" dist="19050" dir="5400000" algn="bl" rotWithShape="0">
              <a:srgbClr val="000000">
                <a:alpha val="50000"/>
              </a:srgbClr>
            </a:outerShdw>
          </a:effectLst>
        </p:spPr>
      </p:pic>
      <p:sp>
        <p:nvSpPr>
          <p:cNvPr id="74" name="Google Shape;74;p13"/>
          <p:cNvSpPr/>
          <p:nvPr/>
        </p:nvSpPr>
        <p:spPr>
          <a:xfrm>
            <a:off x="1884175" y="5134800"/>
            <a:ext cx="592800" cy="380100"/>
          </a:xfrm>
          <a:prstGeom prst="rightArrow">
            <a:avLst>
              <a:gd name="adj1" fmla="val 50000"/>
              <a:gd name="adj2" fmla="val 50000"/>
            </a:avLst>
          </a:prstGeom>
          <a:solidFill>
            <a:schemeClr val="lt1"/>
          </a:solidFill>
          <a:ln w="38100" cap="flat" cmpd="sng">
            <a:solidFill>
              <a:srgbClr val="005DAB"/>
            </a:solidFill>
            <a:prstDash val="solid"/>
            <a:round/>
            <a:headEnd type="none" w="sm" len="sm"/>
            <a:tailEnd type="none" w="sm" len="sm"/>
          </a:ln>
        </p:spPr>
        <p:txBody>
          <a:bodyPr spcFirstLastPara="1" wrap="square" lIns="91425" tIns="91425" rIns="91425" bIns="91425" anchor="ctr" anchorCtr="0">
            <a:noAutofit/>
          </a:bodyPr>
          <a:lstStyle/>
          <a:p>
            <a:pPr algn="ctr"/>
            <a:endParaRPr/>
          </a:p>
        </p:txBody>
      </p:sp>
    </p:spTree>
    <p:extLst>
      <p:ext uri="{BB962C8B-B14F-4D97-AF65-F5344CB8AC3E}">
        <p14:creationId xmlns:p14="http://schemas.microsoft.com/office/powerpoint/2010/main" val="65766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A8664-8AC8-9BA0-9C0C-293A8AE6F8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4647BEF-9FD8-7119-372B-9E9DB6097651}"/>
              </a:ext>
            </a:extLst>
          </p:cNvPr>
          <p:cNvPicPr>
            <a:picLocks noChangeAspect="1"/>
          </p:cNvPicPr>
          <p:nvPr/>
        </p:nvPicPr>
        <p:blipFill>
          <a:blip r:embed="rId3"/>
          <a:srcRect/>
          <a:stretch/>
        </p:blipFill>
        <p:spPr>
          <a:xfrm>
            <a:off x="1518081" y="164236"/>
            <a:ext cx="6130031" cy="6130031"/>
          </a:xfrm>
          <a:prstGeom prst="rect">
            <a:avLst/>
          </a:prstGeom>
        </p:spPr>
      </p:pic>
    </p:spTree>
    <p:extLst>
      <p:ext uri="{BB962C8B-B14F-4D97-AF65-F5344CB8AC3E}">
        <p14:creationId xmlns:p14="http://schemas.microsoft.com/office/powerpoint/2010/main" val="330158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E9CA-6D87-C8C6-7BF2-FCAFBE0CEF4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015846-B55C-A40B-B5D3-E1356465401E}"/>
              </a:ext>
            </a:extLst>
          </p:cNvPr>
          <p:cNvPicPr>
            <a:picLocks noChangeAspect="1"/>
          </p:cNvPicPr>
          <p:nvPr/>
        </p:nvPicPr>
        <p:blipFill>
          <a:blip r:embed="rId3"/>
          <a:stretch>
            <a:fillRect/>
          </a:stretch>
        </p:blipFill>
        <p:spPr>
          <a:xfrm>
            <a:off x="1531397" y="177552"/>
            <a:ext cx="6081205" cy="6081205"/>
          </a:xfrm>
          <a:prstGeom prst="rect">
            <a:avLst/>
          </a:prstGeom>
        </p:spPr>
      </p:pic>
    </p:spTree>
    <p:extLst>
      <p:ext uri="{BB962C8B-B14F-4D97-AF65-F5344CB8AC3E}">
        <p14:creationId xmlns:p14="http://schemas.microsoft.com/office/powerpoint/2010/main" val="317800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E6B6-1DF7-DDD3-20D1-9EC07DD80BE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1FCABB3-258D-D362-D6ED-28A8C93F944A}"/>
              </a:ext>
            </a:extLst>
          </p:cNvPr>
          <p:cNvPicPr>
            <a:picLocks noChangeAspect="1"/>
          </p:cNvPicPr>
          <p:nvPr/>
        </p:nvPicPr>
        <p:blipFill>
          <a:blip r:embed="rId3"/>
          <a:srcRect/>
          <a:stretch/>
        </p:blipFill>
        <p:spPr>
          <a:xfrm>
            <a:off x="2221959" y="177552"/>
            <a:ext cx="4700081" cy="6081205"/>
          </a:xfrm>
          <a:prstGeom prst="rect">
            <a:avLst/>
          </a:prstGeom>
        </p:spPr>
      </p:pic>
    </p:spTree>
    <p:extLst>
      <p:ext uri="{BB962C8B-B14F-4D97-AF65-F5344CB8AC3E}">
        <p14:creationId xmlns:p14="http://schemas.microsoft.com/office/powerpoint/2010/main" val="224444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0108-3308-666A-803B-937AA46152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A7E91F-1DAC-874D-5CE9-9648E040B391}"/>
              </a:ext>
            </a:extLst>
          </p:cNvPr>
          <p:cNvPicPr>
            <a:picLocks noChangeAspect="1"/>
          </p:cNvPicPr>
          <p:nvPr/>
        </p:nvPicPr>
        <p:blipFill>
          <a:blip r:embed="rId3"/>
          <a:stretch>
            <a:fillRect/>
          </a:stretch>
        </p:blipFill>
        <p:spPr>
          <a:xfrm>
            <a:off x="943143" y="217821"/>
            <a:ext cx="7257714" cy="6084126"/>
          </a:xfrm>
          <a:prstGeom prst="rect">
            <a:avLst/>
          </a:prstGeom>
        </p:spPr>
      </p:pic>
    </p:spTree>
    <p:extLst>
      <p:ext uri="{BB962C8B-B14F-4D97-AF65-F5344CB8AC3E}">
        <p14:creationId xmlns:p14="http://schemas.microsoft.com/office/powerpoint/2010/main" val="1910835266"/>
      </p:ext>
    </p:extLst>
  </p:cSld>
  <p:clrMapOvr>
    <a:masterClrMapping/>
  </p:clrMapOvr>
</p:sld>
</file>

<file path=ppt/theme/theme1.xml><?xml version="1.0" encoding="utf-8"?>
<a:theme xmlns:a="http://schemas.openxmlformats.org/drawingml/2006/main" name="Office Theme">
  <a:themeElements>
    <a:clrScheme name="Custom 2">
      <a:dk1>
        <a:srgbClr val="314F90"/>
      </a:dk1>
      <a:lt1>
        <a:srgbClr val="FFFFFF"/>
      </a:lt1>
      <a:dk2>
        <a:srgbClr val="44546A"/>
      </a:dk2>
      <a:lt2>
        <a:srgbClr val="E7E6E6"/>
      </a:lt2>
      <a:accent1>
        <a:srgbClr val="33B2E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ee941ba-6441-4527-9ba0-3c076ed983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B5DE11046CE74195E824040E581EC1" ma:contentTypeVersion="18" ma:contentTypeDescription="Create a new document." ma:contentTypeScope="" ma:versionID="70d50ddcc7aa85d50dff4f7fc913d892">
  <xsd:schema xmlns:xsd="http://www.w3.org/2001/XMLSchema" xmlns:xs="http://www.w3.org/2001/XMLSchema" xmlns:p="http://schemas.microsoft.com/office/2006/metadata/properties" xmlns:ns3="6ee941ba-6441-4527-9ba0-3c076ed9838a" xmlns:ns4="719e13e8-b639-4ab4-a773-b5bf16bf15de" targetNamespace="http://schemas.microsoft.com/office/2006/metadata/properties" ma:root="true" ma:fieldsID="9cc1f2f4b7faac85a3d6f0f37899fc4b" ns3:_="" ns4:_="">
    <xsd:import namespace="6ee941ba-6441-4527-9ba0-3c076ed9838a"/>
    <xsd:import namespace="719e13e8-b639-4ab4-a773-b5bf16bf15d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e941ba-6441-4527-9ba0-3c076ed98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9e13e8-b639-4ab4-a773-b5bf16bf15d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3C868F-07D9-4691-8FE6-BCC707D6B42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19e13e8-b639-4ab4-a773-b5bf16bf15de"/>
    <ds:schemaRef ds:uri="6ee941ba-6441-4527-9ba0-3c076ed9838a"/>
    <ds:schemaRef ds:uri="http://www.w3.org/XML/1998/namespace"/>
    <ds:schemaRef ds:uri="http://purl.org/dc/dcmitype/"/>
  </ds:schemaRefs>
</ds:datastoreItem>
</file>

<file path=customXml/itemProps2.xml><?xml version="1.0" encoding="utf-8"?>
<ds:datastoreItem xmlns:ds="http://schemas.openxmlformats.org/officeDocument/2006/customXml" ds:itemID="{838C1C37-3230-459D-8258-FCEED851BC9F}">
  <ds:schemaRefs>
    <ds:schemaRef ds:uri="http://schemas.microsoft.com/sharepoint/v3/contenttype/forms"/>
  </ds:schemaRefs>
</ds:datastoreItem>
</file>

<file path=customXml/itemProps3.xml><?xml version="1.0" encoding="utf-8"?>
<ds:datastoreItem xmlns:ds="http://schemas.openxmlformats.org/officeDocument/2006/customXml" ds:itemID="{FB2D5457-CD4A-462B-98F6-275AA9129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e941ba-6441-4527-9ba0-3c076ed9838a"/>
    <ds:schemaRef ds:uri="719e13e8-b639-4ab4-a773-b5bf16bf15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9559</TotalTime>
  <Words>1095</Words>
  <Application>Microsoft Office PowerPoint</Application>
  <PresentationFormat>On-screen Show (4:3)</PresentationFormat>
  <Paragraphs>159</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vt:lpstr>
      <vt:lpstr>museo-sans-condensed-300</vt:lpstr>
      <vt:lpstr>Wingdings</vt:lpstr>
      <vt:lpstr>Office Theme</vt:lpstr>
      <vt:lpstr>CSCE Dinner meeting </vt:lpstr>
      <vt:lpstr>Tonight’s Schedule</vt:lpstr>
      <vt:lpstr>Thank you to this year’s  Annual Sponsors</vt:lpstr>
      <vt:lpstr>PowerPoint Presentation</vt:lpstr>
      <vt:lpstr>PowerPoint Presentation</vt:lpstr>
      <vt:lpstr>PowerPoint Presentation</vt:lpstr>
      <vt:lpstr>PowerPoint Presentation</vt:lpstr>
      <vt:lpstr>PowerPoint Presentation</vt:lpstr>
      <vt:lpstr>PowerPoint Presentation</vt:lpstr>
      <vt:lpstr>Get Involved in CSCE!</vt:lpstr>
      <vt:lpstr>Request for Authors for 2026 Update to CT Infrastructure Report Card</vt:lpstr>
      <vt:lpstr>Upcoming Civil Engineering Visits to Schools by CSCE Volunteers</vt:lpstr>
      <vt:lpstr>Request for Practitioner Advisors for ASCE Student Chapters in CT </vt:lpstr>
      <vt:lpstr>Benefits of ASCE Student Membership</vt:lpstr>
      <vt:lpstr>Student Scholarships</vt:lpstr>
      <vt:lpstr>Student Scholarships</vt:lpstr>
      <vt:lpstr>Student Scholarships </vt:lpstr>
      <vt:lpstr>Student Scholarships</vt:lpstr>
      <vt:lpstr>Meeting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Breiner</dc:creator>
  <cp:lastModifiedBy>CSCE Computer</cp:lastModifiedBy>
  <cp:revision>61</cp:revision>
  <dcterms:created xsi:type="dcterms:W3CDTF">2016-02-16T01:26:33Z</dcterms:created>
  <dcterms:modified xsi:type="dcterms:W3CDTF">2026-04-13T16:19:45Z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0x010100E2B5DE11046CE74195E824040E581EC1</vt:lpwstr>
  </property>
</Properties>
</file>